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8" r:id="rId2"/>
  </p:sldMasterIdLst>
  <p:notesMasterIdLst>
    <p:notesMasterId r:id="rId34"/>
  </p:notesMasterIdLst>
  <p:handoutMasterIdLst>
    <p:handoutMasterId r:id="rId35"/>
  </p:handoutMasterIdLst>
  <p:sldIdLst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4">
          <p15:clr>
            <a:srgbClr val="A4A3A4"/>
          </p15:clr>
        </p15:guide>
        <p15:guide id="2" pos="2811">
          <p15:clr>
            <a:srgbClr val="A4A3A4"/>
          </p15:clr>
        </p15:guide>
        <p15:guide id="3" orient="horz" pos="40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763A8"/>
    <a:srgbClr val="90B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73"/>
    <p:restoredTop sz="94580"/>
  </p:normalViewPr>
  <p:slideViewPr>
    <p:cSldViewPr snapToGrid="0" snapToObjects="1" showGuides="1">
      <p:cViewPr>
        <p:scale>
          <a:sx n="150" d="100"/>
          <a:sy n="150" d="100"/>
        </p:scale>
        <p:origin x="1832" y="144"/>
      </p:cViewPr>
      <p:guideLst>
        <p:guide orient="horz" pos="2174"/>
        <p:guide pos="2811"/>
        <p:guide orient="horz" pos="40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50BB6-CF04-B046-A33D-73273255E5F9}" type="datetimeFigureOut">
              <a:rPr lang="en-US" smtClean="0"/>
              <a:t>7/28/17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E8A08-98CC-A842-8D4C-02BE75543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513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916EB-E5A9-6B47-A8B2-0703AA5F618A}" type="datetimeFigureOut">
              <a:rPr lang="en-US" smtClean="0"/>
              <a:t>7/28/17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1ECEB-657A-0E4E-B235-B2401265AC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275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94"/>
            <a:ext cx="9144000" cy="6840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655696"/>
            <a:ext cx="4905030" cy="762826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4200">
                <a:solidFill>
                  <a:schemeClr val="accent3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617" y="3264843"/>
            <a:ext cx="4905031" cy="1077199"/>
          </a:xfrm>
        </p:spPr>
        <p:txBody>
          <a:bodyPr wrap="none" lIns="0" tIns="0" rIns="0" bIns="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601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12"/>
            <a:ext cx="9144000" cy="6848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655696"/>
            <a:ext cx="4769265" cy="1376420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617" y="3264843"/>
            <a:ext cx="4905031" cy="1077199"/>
          </a:xfrm>
        </p:spPr>
        <p:txBody>
          <a:bodyPr wrap="none" lIns="0" tIns="0" rIns="0" bIns="0" anchor="t" anchorCtr="0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803399" y="6210218"/>
            <a:ext cx="4905031" cy="31842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300" b="0" dirty="0" smtClean="0"/>
              <a:t>EDUCATING</a:t>
            </a:r>
            <a:r>
              <a:rPr lang="en-AU" sz="1300" b="0" baseline="0" dirty="0" smtClean="0"/>
              <a:t> </a:t>
            </a:r>
            <a:r>
              <a:rPr lang="en-AU" sz="1300" b="0" baseline="0" dirty="0" smtClean="0">
                <a:solidFill>
                  <a:schemeClr val="accent2"/>
                </a:solidFill>
              </a:rPr>
              <a:t>•</a:t>
            </a:r>
            <a:r>
              <a:rPr lang="en-AU" sz="1300" b="0" baseline="0" dirty="0" smtClean="0"/>
              <a:t> ADVOCATING </a:t>
            </a:r>
            <a:r>
              <a:rPr lang="en-AU" sz="1300" b="0" baseline="0" dirty="0" smtClean="0">
                <a:solidFill>
                  <a:schemeClr val="accent2"/>
                </a:solidFill>
              </a:rPr>
              <a:t>•</a:t>
            </a:r>
            <a:r>
              <a:rPr lang="en-AU" sz="1300" b="0" baseline="0" dirty="0" smtClean="0"/>
              <a:t> INNOVATING</a:t>
            </a:r>
            <a:endParaRPr lang="en-US" sz="1300" b="0" dirty="0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7435970" y="6210218"/>
            <a:ext cx="1067419" cy="31842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300" b="1" dirty="0" smtClean="0"/>
              <a:t>adansw.com.au</a:t>
            </a:r>
            <a:endParaRPr lang="en-US" sz="1300" b="1" dirty="0"/>
          </a:p>
        </p:txBody>
      </p:sp>
    </p:spTree>
    <p:extLst>
      <p:ext uri="{BB962C8B-B14F-4D97-AF65-F5344CB8AC3E}">
        <p14:creationId xmlns:p14="http://schemas.microsoft.com/office/powerpoint/2010/main" val="155785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A031 NSW Powerpoint slides-3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7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655696"/>
            <a:ext cx="4769265" cy="1376420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617" y="3264843"/>
            <a:ext cx="4905031" cy="1077199"/>
          </a:xfrm>
        </p:spPr>
        <p:txBody>
          <a:bodyPr wrap="none" lIns="0" tIns="0" rIns="0" bIns="0" anchor="t" anchorCtr="0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617543" y="698418"/>
            <a:ext cx="4905031" cy="31842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300" b="0" dirty="0" smtClean="0"/>
              <a:t>EDUCATING</a:t>
            </a:r>
            <a:r>
              <a:rPr lang="en-AU" sz="1300" b="0" baseline="0" dirty="0" smtClean="0"/>
              <a:t> </a:t>
            </a:r>
            <a:r>
              <a:rPr lang="en-AU" sz="1300" b="0" baseline="0" dirty="0" smtClean="0">
                <a:solidFill>
                  <a:schemeClr val="accent2"/>
                </a:solidFill>
              </a:rPr>
              <a:t>•</a:t>
            </a:r>
            <a:r>
              <a:rPr lang="en-AU" sz="1300" b="0" baseline="0" dirty="0" smtClean="0"/>
              <a:t> ADVOCATING </a:t>
            </a:r>
            <a:r>
              <a:rPr lang="en-AU" sz="1300" b="0" baseline="0" dirty="0" smtClean="0">
                <a:solidFill>
                  <a:schemeClr val="accent2"/>
                </a:solidFill>
              </a:rPr>
              <a:t>•</a:t>
            </a:r>
            <a:r>
              <a:rPr lang="en-AU" sz="1300" b="0" baseline="0" dirty="0" smtClean="0"/>
              <a:t> INNOVATING</a:t>
            </a:r>
            <a:endParaRPr lang="en-US" sz="1300" b="0" dirty="0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7021104" y="6155332"/>
            <a:ext cx="1665696" cy="31842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www.adansw.com.au/Careers.aspx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13618" y="5369178"/>
            <a:ext cx="4905030" cy="50838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accent2"/>
                </a:solidFill>
              </a:rPr>
              <a:t>For more information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7543" y="5998509"/>
            <a:ext cx="1146603" cy="10771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FFFFFF"/>
                </a:solidFill>
              </a:rPr>
              <a:t>Phone</a:t>
            </a:r>
          </a:p>
          <a:p>
            <a:r>
              <a:rPr lang="en-US" sz="1200" b="0" dirty="0" smtClean="0">
                <a:solidFill>
                  <a:srgbClr val="FFFFFF"/>
                </a:solidFill>
              </a:rPr>
              <a:t>02 8436 9900</a:t>
            </a: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2023482" y="5998509"/>
            <a:ext cx="2208742" cy="10771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FFFFFF"/>
                </a:solidFill>
              </a:rPr>
              <a:t>Email</a:t>
            </a:r>
          </a:p>
          <a:p>
            <a:r>
              <a:rPr lang="en-US" sz="1200" b="0" dirty="0" smtClean="0">
                <a:solidFill>
                  <a:srgbClr val="FFFFFF"/>
                </a:solidFill>
              </a:rPr>
              <a:t>adansw@adansw.com.au</a:t>
            </a:r>
          </a:p>
        </p:txBody>
      </p:sp>
    </p:spTree>
    <p:extLst>
      <p:ext uri="{BB962C8B-B14F-4D97-AF65-F5344CB8AC3E}">
        <p14:creationId xmlns:p14="http://schemas.microsoft.com/office/powerpoint/2010/main" val="409720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52"/>
            <a:ext cx="9144000" cy="6840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655696"/>
            <a:ext cx="4905030" cy="1376420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617" y="3264843"/>
            <a:ext cx="4905031" cy="1077199"/>
          </a:xfrm>
        </p:spPr>
        <p:txBody>
          <a:bodyPr wrap="none" lIns="0" tIns="0" rIns="0" bIns="0" anchor="t" anchorCtr="0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95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52"/>
            <a:ext cx="9144000" cy="6840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655696"/>
            <a:ext cx="4905030" cy="1376420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617" y="3264843"/>
            <a:ext cx="4905031" cy="1077199"/>
          </a:xfrm>
        </p:spPr>
        <p:txBody>
          <a:bodyPr wrap="none" lIns="0" tIns="0" rIns="0" bIns="0" anchor="t" anchorCtr="0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2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52"/>
            <a:ext cx="9144000" cy="68404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655696"/>
            <a:ext cx="4905030" cy="1376420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617" y="3264843"/>
            <a:ext cx="4905031" cy="1077199"/>
          </a:xfrm>
        </p:spPr>
        <p:txBody>
          <a:bodyPr wrap="none" lIns="0" tIns="0" rIns="0" bIns="0" anchor="t" anchorCtr="0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11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52"/>
            <a:ext cx="9144000" cy="6840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655696"/>
            <a:ext cx="4905030" cy="1376420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617" y="3264843"/>
            <a:ext cx="4905031" cy="1077199"/>
          </a:xfrm>
        </p:spPr>
        <p:txBody>
          <a:bodyPr wrap="none" lIns="0" tIns="0" rIns="0" bIns="0" anchor="t" anchorCtr="0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03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52"/>
            <a:ext cx="9144000" cy="6840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655696"/>
            <a:ext cx="4905030" cy="1376420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617" y="3264843"/>
            <a:ext cx="4905031" cy="1077199"/>
          </a:xfrm>
        </p:spPr>
        <p:txBody>
          <a:bodyPr wrap="none" lIns="0" tIns="0" rIns="0" bIns="0" anchor="t" anchorCtr="0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963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720908"/>
            <a:ext cx="4905030" cy="762826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4200">
                <a:solidFill>
                  <a:schemeClr val="accent3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617" y="1791455"/>
            <a:ext cx="4905031" cy="1077199"/>
          </a:xfrm>
        </p:spPr>
        <p:txBody>
          <a:bodyPr wrap="none" lIns="0" tIns="0" rIns="0" bIns="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98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1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oter.jp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2898"/>
            <a:ext cx="9144000" cy="6551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2826" y="371260"/>
            <a:ext cx="6026102" cy="91499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2825" y="1613951"/>
            <a:ext cx="8153975" cy="452596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12072" y="6356350"/>
            <a:ext cx="90065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 smtClean="0"/>
              <a:t>3/9/17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397787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2724" y="6356350"/>
            <a:ext cx="46407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C3A5F-8DAA-A245-9683-39BD4B830A7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Header.jp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440" y="0"/>
            <a:ext cx="2194560" cy="128625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 rot="16200000">
            <a:off x="8724381" y="6327053"/>
            <a:ext cx="36686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</a:rPr>
              <a:t>ADA005</a:t>
            </a:r>
            <a:endParaRPr lang="en-US" sz="7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6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0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hdr="0"/>
  <p:txStyles>
    <p:titleStyle>
      <a:lvl1pPr algn="l" defTabSz="457200" rtl="0" eaLnBrk="1" latinLnBrk="0" hangingPunct="1">
        <a:lnSpc>
          <a:spcPts val="3800"/>
        </a:lnSpc>
        <a:spcBef>
          <a:spcPct val="0"/>
        </a:spcBef>
        <a:buNone/>
        <a:defRPr sz="35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5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56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ote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2898"/>
            <a:ext cx="9144000" cy="6551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2826" y="371260"/>
            <a:ext cx="6026102" cy="914996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2825" y="1613951"/>
            <a:ext cx="8153975" cy="452596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12072" y="6356350"/>
            <a:ext cx="90065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 smtClean="0"/>
              <a:t>3/9/17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397787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2724" y="6356350"/>
            <a:ext cx="46407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C3A5F-8DAA-A245-9683-39BD4B830A7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Header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440" y="0"/>
            <a:ext cx="2194560" cy="128625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 rot="16200000">
            <a:off x="8724381" y="6327053"/>
            <a:ext cx="36686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 smtClean="0">
                <a:solidFill>
                  <a:schemeClr val="bg1">
                    <a:lumMod val="50000"/>
                  </a:schemeClr>
                </a:solidFill>
              </a:rPr>
              <a:t>ADA005</a:t>
            </a:r>
            <a:endParaRPr lang="en-US" sz="7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9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/>
  <p:txStyles>
    <p:titleStyle>
      <a:lvl1pPr algn="l" defTabSz="457200" rtl="0" eaLnBrk="1" latinLnBrk="0" hangingPunct="1">
        <a:lnSpc>
          <a:spcPts val="3800"/>
        </a:lnSpc>
        <a:spcBef>
          <a:spcPct val="0"/>
        </a:spcBef>
        <a:buNone/>
        <a:defRPr sz="35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5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56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718733"/>
            <a:ext cx="4769265" cy="2109250"/>
          </a:xfrm>
        </p:spPr>
        <p:txBody>
          <a:bodyPr/>
          <a:lstStyle/>
          <a:p>
            <a:r>
              <a:rPr lang="en-US" b="1" dirty="0" smtClean="0"/>
              <a:t>Why not </a:t>
            </a:r>
            <a:br>
              <a:rPr lang="en-US" b="1" dirty="0" smtClean="0"/>
            </a:br>
            <a:r>
              <a:rPr lang="en-US" b="1" dirty="0" smtClean="0"/>
              <a:t>consider</a:t>
            </a:r>
            <a:br>
              <a:rPr lang="en-US" b="1" dirty="0" smtClean="0"/>
            </a:br>
            <a:r>
              <a:rPr lang="en-US" b="1" dirty="0" smtClean="0">
                <a:solidFill>
                  <a:srgbClr val="DFB725"/>
                </a:solidFill>
              </a:rPr>
              <a:t>a career in </a:t>
            </a:r>
            <a:br>
              <a:rPr lang="en-US" b="1" dirty="0" smtClean="0">
                <a:solidFill>
                  <a:srgbClr val="DFB725"/>
                </a:solidFill>
              </a:rPr>
            </a:br>
            <a:r>
              <a:rPr lang="en-US" b="1" dirty="0" smtClean="0">
                <a:solidFill>
                  <a:srgbClr val="DFB725"/>
                </a:solidFill>
              </a:rPr>
              <a:t>Dentistry?</a:t>
            </a:r>
            <a:endParaRPr lang="en-US" b="1" dirty="0">
              <a:solidFill>
                <a:srgbClr val="DFB7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09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A031 NSW Powerpoint slides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7" y="1561801"/>
            <a:ext cx="7599049" cy="597909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accent5"/>
                </a:solidFill>
              </a:rPr>
              <a:t>Advantages of being a Practice Manager</a:t>
            </a:r>
            <a:endParaRPr lang="en-US" sz="3000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274715"/>
            <a:ext cx="5582654" cy="2542818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AU" sz="1600" b="0" dirty="0"/>
              <a:t>Varied and interesting </a:t>
            </a:r>
            <a:r>
              <a:rPr lang="en-AU" sz="1600" b="0" dirty="0" smtClean="0"/>
              <a:t>role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Good </a:t>
            </a:r>
            <a:r>
              <a:rPr lang="en-AU" sz="1600" b="0" dirty="0"/>
              <a:t>training in running a business and organising </a:t>
            </a:r>
            <a:r>
              <a:rPr lang="en-AU" sz="1600" b="0" dirty="0" smtClean="0"/>
              <a:t>people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Can </a:t>
            </a:r>
            <a:r>
              <a:rPr lang="en-AU" sz="1600" b="0" dirty="0"/>
              <a:t>move into administration in other areas of </a:t>
            </a:r>
            <a:r>
              <a:rPr lang="en-AU" sz="1600" b="0" dirty="0" smtClean="0"/>
              <a:t>healthcare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Working </a:t>
            </a:r>
            <a:r>
              <a:rPr lang="en-AU" sz="1600" b="0" dirty="0"/>
              <a:t>as part of a close-knit </a:t>
            </a:r>
            <a:r>
              <a:rPr lang="en-AU" sz="1600" b="0" dirty="0" smtClean="0"/>
              <a:t>team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Working </a:t>
            </a:r>
            <a:r>
              <a:rPr lang="en-AU" sz="1600" b="0" dirty="0"/>
              <a:t>with people and helping to put them at ease</a:t>
            </a:r>
            <a:r>
              <a:rPr lang="en-AU" sz="1600" b="0" dirty="0" smtClean="0"/>
              <a:t>.</a:t>
            </a:r>
            <a:r>
              <a:rPr lang="en-US" sz="1600" b="0" dirty="0"/>
              <a:t> </a:t>
            </a:r>
            <a:endParaRPr lang="en-AU" sz="1600" b="0" dirty="0"/>
          </a:p>
        </p:txBody>
      </p:sp>
      <p:sp>
        <p:nvSpPr>
          <p:cNvPr id="5" name="Isosceles Triangle 4"/>
          <p:cNvSpPr/>
          <p:nvPr/>
        </p:nvSpPr>
        <p:spPr>
          <a:xfrm rot="5400000">
            <a:off x="600959" y="2338172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rot="5400000">
            <a:off x="600959" y="2676840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3002806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3335778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Isosceles Triangle 18"/>
          <p:cNvSpPr/>
          <p:nvPr/>
        </p:nvSpPr>
        <p:spPr>
          <a:xfrm rot="5400000">
            <a:off x="600959" y="3718972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496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A031 NSW Powerpoint slides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7" y="1561801"/>
            <a:ext cx="7472049" cy="597909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accent5"/>
                </a:solidFill>
              </a:rPr>
              <a:t>How to become a Practice Manager</a:t>
            </a:r>
            <a:endParaRPr lang="en-US" sz="3000" dirty="0">
              <a:solidFill>
                <a:schemeClr val="accent5"/>
              </a:solidFill>
            </a:endParaRPr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3917205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3335778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13618" y="2164644"/>
            <a:ext cx="5845119" cy="646285"/>
          </a:xfrm>
        </p:spPr>
        <p:txBody>
          <a:bodyPr/>
          <a:lstStyle/>
          <a:p>
            <a:r>
              <a:rPr lang="en-US" sz="1600" b="0" dirty="0"/>
              <a:t>Opportunities for formal training as a Practice Manager include a </a:t>
            </a:r>
            <a:endParaRPr lang="en-US" sz="1600" b="0" dirty="0" smtClean="0"/>
          </a:p>
          <a:p>
            <a:r>
              <a:rPr lang="en-US" sz="1600" b="0" dirty="0" smtClean="0"/>
              <a:t>Certificate </a:t>
            </a:r>
            <a:r>
              <a:rPr lang="en-US" sz="1600" b="0" dirty="0"/>
              <a:t>IV or Diploma of Practice Management</a:t>
            </a:r>
            <a:r>
              <a:rPr lang="en-US" sz="1600" b="0" dirty="0" smtClean="0"/>
              <a:t>.</a:t>
            </a:r>
            <a:endParaRPr lang="en-AU" sz="1600" b="0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852013" y="2926648"/>
            <a:ext cx="5743520" cy="254281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AU" sz="1600" dirty="0" smtClean="0">
                <a:solidFill>
                  <a:srgbClr val="3A2B71"/>
                </a:solidFill>
              </a:rPr>
              <a:t>Where can you go from there?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Complete a 3-year Bachelor of Oral Health degree to become an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oral </a:t>
            </a:r>
            <a:r>
              <a:rPr lang="en-AU" sz="1600" b="0" dirty="0"/>
              <a:t>health therapist, dental therapist </a:t>
            </a:r>
            <a:r>
              <a:rPr lang="en-AU" sz="1600" b="0" dirty="0" smtClean="0"/>
              <a:t>or </a:t>
            </a:r>
            <a:r>
              <a:rPr lang="en-AU" sz="1600" b="0" dirty="0"/>
              <a:t>dental hygienist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Move into other administrative or office management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roles </a:t>
            </a:r>
            <a:r>
              <a:rPr lang="en-AU" sz="1600" b="0" dirty="0"/>
              <a:t>in </a:t>
            </a:r>
            <a:r>
              <a:rPr lang="en-AU" sz="1600" b="0" dirty="0" smtClean="0"/>
              <a:t>the </a:t>
            </a:r>
            <a:r>
              <a:rPr lang="en-AU" sz="1600" b="0" dirty="0"/>
              <a:t>healthcare sector or beyond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Teach </a:t>
            </a:r>
            <a:r>
              <a:rPr lang="en-AU" sz="1600" b="0" dirty="0"/>
              <a:t>Practice Management courses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Travel: Use your qualification on a working holiday.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 </a:t>
            </a:r>
          </a:p>
        </p:txBody>
      </p:sp>
      <p:sp>
        <p:nvSpPr>
          <p:cNvPr id="21" name="Isosceles Triangle 20"/>
          <p:cNvSpPr/>
          <p:nvPr/>
        </p:nvSpPr>
        <p:spPr>
          <a:xfrm rot="5400000">
            <a:off x="600959" y="4484471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Isosceles Triangle 21"/>
          <p:cNvSpPr/>
          <p:nvPr/>
        </p:nvSpPr>
        <p:spPr>
          <a:xfrm rot="5400000">
            <a:off x="600959" y="4831604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75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A031 NSW Powerpoint slides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862667"/>
            <a:ext cx="4905030" cy="1497243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6000" b="1" dirty="0" smtClean="0">
                <a:solidFill>
                  <a:srgbClr val="FFFFFF"/>
                </a:solidFill>
              </a:rPr>
              <a:t>Dental Hygienist </a:t>
            </a:r>
            <a:br>
              <a:rPr lang="en-US" sz="6000" b="1" dirty="0" smtClean="0">
                <a:solidFill>
                  <a:srgbClr val="FFFFFF"/>
                </a:solidFill>
              </a:rPr>
            </a:br>
            <a:r>
              <a:rPr lang="en-US" sz="6000" b="1" dirty="0" smtClean="0">
                <a:solidFill>
                  <a:schemeClr val="bg2">
                    <a:lumMod val="75000"/>
                  </a:schemeClr>
                </a:solidFill>
              </a:rPr>
              <a:t>Dental Technician</a:t>
            </a:r>
            <a:r>
              <a:rPr lang="en-US" sz="6000" b="1" dirty="0" smtClean="0">
                <a:solidFill>
                  <a:srgbClr val="FFFFFF"/>
                </a:solidFill>
              </a:rPr>
              <a:t/>
            </a:r>
            <a:br>
              <a:rPr lang="en-US" sz="6000" b="1" dirty="0" smtClean="0">
                <a:solidFill>
                  <a:srgbClr val="FFFFFF"/>
                </a:solidFill>
              </a:rPr>
            </a:br>
            <a:r>
              <a:rPr lang="en-US" sz="6000" b="1" dirty="0" smtClean="0">
                <a:solidFill>
                  <a:srgbClr val="FFFFFF"/>
                </a:solidFill>
              </a:rPr>
              <a:t>Dental Therapist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-44218" y="2018366"/>
            <a:ext cx="567015" cy="478579"/>
          </a:xfrm>
          <a:prstGeom prst="triangle">
            <a:avLst>
              <a:gd name="adj" fmla="val 4585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838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DA031 NSW Powerpoint slides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561801"/>
            <a:ext cx="4905030" cy="597909"/>
          </a:xfrm>
        </p:spPr>
        <p:txBody>
          <a:bodyPr/>
          <a:lstStyle/>
          <a:p>
            <a:r>
              <a:rPr lang="en-US" sz="3000" b="1" dirty="0" smtClean="0"/>
              <a:t>What does a Dental Hygienist do?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274715"/>
            <a:ext cx="4905031" cy="2542818"/>
          </a:xfrm>
        </p:spPr>
        <p:txBody>
          <a:bodyPr/>
          <a:lstStyle/>
          <a:p>
            <a:r>
              <a:rPr lang="en-US" sz="1600" b="0" dirty="0" smtClean="0"/>
              <a:t>Provides preventative </a:t>
            </a:r>
            <a:r>
              <a:rPr lang="en-US" sz="1600" b="0" dirty="0"/>
              <a:t>treatment to children and adults,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including scaling</a:t>
            </a:r>
            <a:r>
              <a:rPr lang="en-US" sz="1600" b="0" dirty="0"/>
              <a:t>, cleaning and polishing teeth</a:t>
            </a:r>
            <a:endParaRPr lang="en-GB" sz="1600" b="0" dirty="0"/>
          </a:p>
          <a:p>
            <a:r>
              <a:rPr lang="en-US" sz="1600" b="0" dirty="0"/>
              <a:t>Takes and interprets x</a:t>
            </a:r>
            <a:r>
              <a:rPr lang="en-US" sz="1600" b="0" dirty="0" smtClean="0"/>
              <a:t>­-rays </a:t>
            </a:r>
            <a:endParaRPr lang="en-GB" sz="1600" b="0" dirty="0"/>
          </a:p>
          <a:p>
            <a:r>
              <a:rPr lang="en-US" sz="1600" b="0" dirty="0"/>
              <a:t>Takes </a:t>
            </a:r>
            <a:r>
              <a:rPr lang="en-US" sz="1600" b="0" dirty="0" smtClean="0"/>
              <a:t>impressions </a:t>
            </a:r>
            <a:r>
              <a:rPr lang="en-US" sz="1600" b="0" dirty="0"/>
              <a:t>and makes dental models</a:t>
            </a:r>
            <a:endParaRPr lang="en-GB" sz="1600" b="0" dirty="0"/>
          </a:p>
          <a:p>
            <a:r>
              <a:rPr lang="en-US" sz="1600" b="0" dirty="0"/>
              <a:t>Provides fluoride treatment as well as other dental medicaments</a:t>
            </a:r>
            <a:endParaRPr lang="en-GB" sz="1600" b="0" dirty="0"/>
          </a:p>
          <a:p>
            <a:r>
              <a:rPr lang="en-US" sz="1600" b="0" dirty="0"/>
              <a:t>Constructs </a:t>
            </a:r>
            <a:r>
              <a:rPr lang="en-US" sz="1600" b="0" dirty="0" smtClean="0"/>
              <a:t>mouthguards </a:t>
            </a:r>
            <a:r>
              <a:rPr lang="en-US" sz="1600" b="0" dirty="0"/>
              <a:t>and other dental appliances</a:t>
            </a:r>
            <a:endParaRPr lang="en-GB" sz="1600" b="0" dirty="0"/>
          </a:p>
          <a:p>
            <a:r>
              <a:rPr lang="en-US" sz="1600" b="0" dirty="0"/>
              <a:t>Provides oral health advice and diet </a:t>
            </a:r>
            <a:r>
              <a:rPr lang="en-US" sz="1600" b="0" dirty="0" smtClean="0"/>
              <a:t>counselling</a:t>
            </a:r>
            <a:r>
              <a:rPr lang="en-GB" sz="1600" b="0" dirty="0"/>
              <a:t>.</a:t>
            </a:r>
          </a:p>
        </p:txBody>
      </p:sp>
      <p:sp>
        <p:nvSpPr>
          <p:cNvPr id="5" name="Isosceles Triangle 4"/>
          <p:cNvSpPr/>
          <p:nvPr/>
        </p:nvSpPr>
        <p:spPr>
          <a:xfrm rot="5400000">
            <a:off x="600959" y="2338172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2850399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17"/>
          <p:cNvSpPr/>
          <p:nvPr/>
        </p:nvSpPr>
        <p:spPr>
          <a:xfrm rot="5400000">
            <a:off x="600959" y="3169942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17"/>
          <p:cNvSpPr/>
          <p:nvPr/>
        </p:nvSpPr>
        <p:spPr>
          <a:xfrm rot="5400000">
            <a:off x="600959" y="3449344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17"/>
          <p:cNvSpPr/>
          <p:nvPr/>
        </p:nvSpPr>
        <p:spPr>
          <a:xfrm rot="5400000">
            <a:off x="600080" y="3732198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7"/>
          <p:cNvSpPr/>
          <p:nvPr/>
        </p:nvSpPr>
        <p:spPr>
          <a:xfrm rot="5400000">
            <a:off x="600959" y="4031986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69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DA031 NSW Powerpoint slides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561801"/>
            <a:ext cx="4905030" cy="597909"/>
          </a:xfrm>
        </p:spPr>
        <p:txBody>
          <a:bodyPr/>
          <a:lstStyle/>
          <a:p>
            <a:r>
              <a:rPr lang="en-GB" sz="3200" b="1" dirty="0"/>
              <a:t>What does a Dental Technician </a:t>
            </a:r>
            <a:r>
              <a:rPr lang="en-GB" sz="3200" b="1" dirty="0" smtClean="0"/>
              <a:t>do</a:t>
            </a:r>
            <a:r>
              <a:rPr lang="en-US" sz="3000" b="1" dirty="0" smtClean="0"/>
              <a:t>?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274715"/>
            <a:ext cx="4905031" cy="2542818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GB" sz="1600" b="0" dirty="0"/>
              <a:t>Works in a laboratory, constructing, repairing and adjusting</a:t>
            </a:r>
            <a:br>
              <a:rPr lang="en-GB" sz="1600" b="0" dirty="0"/>
            </a:br>
            <a:r>
              <a:rPr lang="en-GB" sz="1600" b="0" dirty="0"/>
              <a:t>dental </a:t>
            </a:r>
            <a:r>
              <a:rPr lang="en-GB" sz="1600" b="0" dirty="0" smtClean="0"/>
              <a:t>appliances</a:t>
            </a:r>
          </a:p>
          <a:p>
            <a:pPr>
              <a:spcAft>
                <a:spcPts val="400"/>
              </a:spcAft>
            </a:pPr>
            <a:r>
              <a:rPr lang="en-GB" sz="1600" b="0" dirty="0" smtClean="0"/>
              <a:t>Works </a:t>
            </a:r>
            <a:r>
              <a:rPr lang="en-GB" sz="1600" b="0" dirty="0"/>
              <a:t>with dentists to fabricate items such as</a:t>
            </a:r>
            <a:br>
              <a:rPr lang="en-GB" sz="1600" b="0" dirty="0"/>
            </a:br>
            <a:r>
              <a:rPr lang="en-GB" sz="1600" b="0" dirty="0"/>
              <a:t>dentures, crowns, bridges, orthodontic</a:t>
            </a:r>
            <a:br>
              <a:rPr lang="en-GB" sz="1600" b="0" dirty="0"/>
            </a:br>
            <a:r>
              <a:rPr lang="en-GB" sz="1600" b="0" dirty="0"/>
              <a:t>appliances, </a:t>
            </a:r>
            <a:r>
              <a:rPr lang="en-GB" sz="1600" b="0" dirty="0" err="1"/>
              <a:t>mouthguards</a:t>
            </a:r>
            <a:r>
              <a:rPr lang="en-GB" sz="1600" b="0" dirty="0"/>
              <a:t> and sleep </a:t>
            </a:r>
            <a:r>
              <a:rPr lang="en-GB" sz="1600" b="0" dirty="0" smtClean="0"/>
              <a:t>appliances</a:t>
            </a:r>
          </a:p>
          <a:p>
            <a:pPr>
              <a:spcAft>
                <a:spcPts val="400"/>
              </a:spcAft>
            </a:pPr>
            <a:r>
              <a:rPr lang="en-GB" sz="1600" b="0" dirty="0" smtClean="0"/>
              <a:t>Works </a:t>
            </a:r>
            <a:r>
              <a:rPr lang="en-GB" sz="1600" b="0" dirty="0"/>
              <a:t>with various materials including wax, metal,</a:t>
            </a:r>
            <a:br>
              <a:rPr lang="en-GB" sz="1600" b="0" dirty="0"/>
            </a:br>
            <a:r>
              <a:rPr lang="en-GB" sz="1600" b="0" dirty="0"/>
              <a:t>plaster and </a:t>
            </a:r>
            <a:r>
              <a:rPr lang="en-GB" sz="1600" b="0" dirty="0" smtClean="0"/>
              <a:t>ceramics</a:t>
            </a:r>
          </a:p>
          <a:p>
            <a:pPr>
              <a:spcAft>
                <a:spcPts val="400"/>
              </a:spcAft>
            </a:pPr>
            <a:r>
              <a:rPr lang="en-GB" sz="1600" b="0" dirty="0" smtClean="0"/>
              <a:t>Works </a:t>
            </a:r>
            <a:r>
              <a:rPr lang="en-GB" sz="1600" b="0" dirty="0"/>
              <a:t>with dental prosthetists and dentists,</a:t>
            </a:r>
            <a:br>
              <a:rPr lang="en-GB" sz="1600" b="0" dirty="0"/>
            </a:br>
            <a:r>
              <a:rPr lang="en-GB" sz="1600" b="0" dirty="0"/>
              <a:t>but has no direct contact with patients.</a:t>
            </a:r>
            <a:endParaRPr lang="en-AU" sz="1600" b="0" dirty="0"/>
          </a:p>
        </p:txBody>
      </p:sp>
      <p:sp>
        <p:nvSpPr>
          <p:cNvPr id="5" name="Isosceles Triangle 4"/>
          <p:cNvSpPr/>
          <p:nvPr/>
        </p:nvSpPr>
        <p:spPr>
          <a:xfrm rot="5400000">
            <a:off x="600959" y="2338172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2919459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5400000">
            <a:off x="648082" y="3734170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Isosceles Triangle 17"/>
          <p:cNvSpPr/>
          <p:nvPr/>
        </p:nvSpPr>
        <p:spPr>
          <a:xfrm rot="5400000">
            <a:off x="600959" y="4350808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39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A031 NSW Powerpoint slides-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561801"/>
            <a:ext cx="4905030" cy="597909"/>
          </a:xfrm>
        </p:spPr>
        <p:txBody>
          <a:bodyPr/>
          <a:lstStyle/>
          <a:p>
            <a:r>
              <a:rPr lang="en-US" sz="3000" b="1" dirty="0" smtClean="0"/>
              <a:t>What does a Dental Therapist do?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274715"/>
            <a:ext cx="4905031" cy="2542818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US" sz="1600" b="0" dirty="0"/>
              <a:t>May have a teaching role, working with other healthcare providers</a:t>
            </a:r>
            <a:r>
              <a:rPr lang="en-AU" sz="1600" b="0" dirty="0"/>
              <a:t> </a:t>
            </a:r>
            <a:endParaRPr lang="en-AU" sz="1600" b="0" dirty="0" smtClean="0"/>
          </a:p>
          <a:p>
            <a:pPr>
              <a:spcAft>
                <a:spcPts val="400"/>
              </a:spcAft>
            </a:pPr>
            <a:r>
              <a:rPr lang="en-US" sz="1600" b="0" dirty="0" smtClean="0"/>
              <a:t>Collaborates with </a:t>
            </a:r>
            <a:r>
              <a:rPr lang="en-US" sz="1600" b="0" dirty="0"/>
              <a:t>and refers patients </a:t>
            </a:r>
            <a:r>
              <a:rPr lang="en-US" sz="1600" b="0" dirty="0" smtClean="0"/>
              <a:t>to dentists</a:t>
            </a:r>
            <a:endParaRPr lang="en-AU" sz="1600" b="0" dirty="0" smtClean="0"/>
          </a:p>
          <a:p>
            <a:pPr>
              <a:spcAft>
                <a:spcPts val="400"/>
              </a:spcAft>
            </a:pPr>
            <a:r>
              <a:rPr lang="en-US" sz="1600" b="0" dirty="0" smtClean="0"/>
              <a:t>Provides </a:t>
            </a:r>
            <a:r>
              <a:rPr lang="en-US" sz="1600" b="0" dirty="0"/>
              <a:t>dental examinations</a:t>
            </a:r>
            <a:r>
              <a:rPr lang="en-US" sz="1600" b="0" dirty="0" smtClean="0"/>
              <a:t>, </a:t>
            </a:r>
            <a:r>
              <a:rPr lang="en-US" sz="1600" b="0" dirty="0"/>
              <a:t>oral cancer and tooth decay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screenings </a:t>
            </a:r>
            <a:r>
              <a:rPr lang="en-US" sz="1600" b="0" dirty="0"/>
              <a:t>and </a:t>
            </a:r>
            <a:r>
              <a:rPr lang="en-US" sz="1600" b="0" dirty="0" smtClean="0"/>
              <a:t>saliva testing for </a:t>
            </a:r>
            <a:r>
              <a:rPr lang="en-US" sz="1600" b="0" dirty="0"/>
              <a:t>young people</a:t>
            </a:r>
            <a:endParaRPr lang="en-AU" sz="1600" b="0" dirty="0"/>
          </a:p>
          <a:p>
            <a:pPr>
              <a:spcAft>
                <a:spcPts val="400"/>
              </a:spcAft>
            </a:pPr>
            <a:r>
              <a:rPr lang="en-US" sz="1600" b="0" dirty="0"/>
              <a:t>Fills and extracts teeth, administers </a:t>
            </a:r>
            <a:r>
              <a:rPr lang="en-US" sz="1600" b="0" dirty="0" smtClean="0"/>
              <a:t>injections and cleans</a:t>
            </a:r>
            <a:br>
              <a:rPr lang="en-US" sz="1600" b="0" dirty="0" smtClean="0"/>
            </a:br>
            <a:r>
              <a:rPr lang="en-US" sz="1600" b="0" dirty="0" smtClean="0"/>
              <a:t>teeth </a:t>
            </a:r>
            <a:r>
              <a:rPr lang="en-US" sz="1600" b="0" dirty="0"/>
              <a:t>and gums</a:t>
            </a:r>
            <a:endParaRPr lang="en-AU" sz="1600" b="0" dirty="0"/>
          </a:p>
          <a:p>
            <a:pPr>
              <a:spcAft>
                <a:spcPts val="400"/>
              </a:spcAft>
            </a:pPr>
            <a:r>
              <a:rPr lang="en-US" sz="1600" b="0" dirty="0"/>
              <a:t>T</a:t>
            </a:r>
            <a:r>
              <a:rPr lang="en-US" sz="1600" b="0" dirty="0" smtClean="0"/>
              <a:t>akes </a:t>
            </a:r>
            <a:r>
              <a:rPr lang="en-US" sz="1600" b="0" dirty="0"/>
              <a:t>and interprets </a:t>
            </a:r>
            <a:r>
              <a:rPr lang="en-US" sz="1600" b="0" dirty="0" smtClean="0"/>
              <a:t>x-rays </a:t>
            </a:r>
            <a:r>
              <a:rPr lang="en-US" sz="1600" b="0" dirty="0"/>
              <a:t>and makes impressions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of the </a:t>
            </a:r>
            <a:r>
              <a:rPr lang="en-US" sz="1600" b="0" dirty="0"/>
              <a:t>teeth for plaster study models and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mouthguard </a:t>
            </a:r>
            <a:r>
              <a:rPr lang="en-US" sz="1600" b="0" dirty="0"/>
              <a:t>construction</a:t>
            </a:r>
            <a:endParaRPr lang="en-AU" sz="1600" b="0" dirty="0"/>
          </a:p>
          <a:p>
            <a:pPr>
              <a:spcAft>
                <a:spcPts val="400"/>
              </a:spcAft>
            </a:pPr>
            <a:r>
              <a:rPr lang="en-US" sz="1600" b="0" dirty="0"/>
              <a:t>Educates young people and their parents </a:t>
            </a:r>
            <a:r>
              <a:rPr lang="en-US" sz="1600" b="0" dirty="0" smtClean="0"/>
              <a:t>about</a:t>
            </a:r>
            <a:br>
              <a:rPr lang="en-US" sz="1600" b="0" dirty="0" smtClean="0"/>
            </a:br>
            <a:r>
              <a:rPr lang="en-US" sz="1600" b="0" dirty="0" smtClean="0"/>
              <a:t>oral </a:t>
            </a:r>
            <a:r>
              <a:rPr lang="en-US" sz="1600" b="0" dirty="0"/>
              <a:t>healthcare.</a:t>
            </a:r>
            <a:endParaRPr lang="en-AU" sz="1600" b="0" dirty="0"/>
          </a:p>
          <a:p>
            <a:pPr>
              <a:spcAft>
                <a:spcPts val="400"/>
              </a:spcAft>
            </a:pPr>
            <a:r>
              <a:rPr lang="en-US" sz="1600" b="0" dirty="0"/>
              <a:t> </a:t>
            </a:r>
            <a:endParaRPr lang="en-AU" sz="1600" b="0" dirty="0"/>
          </a:p>
        </p:txBody>
      </p:sp>
      <p:sp>
        <p:nvSpPr>
          <p:cNvPr id="5" name="Isosceles Triangle 4"/>
          <p:cNvSpPr/>
          <p:nvPr/>
        </p:nvSpPr>
        <p:spPr>
          <a:xfrm rot="5400000">
            <a:off x="600959" y="2338172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2691688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3030739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5400000">
            <a:off x="600959" y="3624028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600959" y="4213768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600959" y="5002728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656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DA031 NSW Powerpoint slides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561801"/>
            <a:ext cx="4905030" cy="597909"/>
          </a:xfrm>
        </p:spPr>
        <p:txBody>
          <a:bodyPr/>
          <a:lstStyle/>
          <a:p>
            <a:r>
              <a:rPr lang="en-US" sz="3000" b="1" dirty="0" smtClean="0"/>
              <a:t>Advantages of being a Dental Hygienist,</a:t>
            </a:r>
            <a:br>
              <a:rPr lang="en-US" sz="3000" b="1" dirty="0" smtClean="0"/>
            </a:br>
            <a:r>
              <a:rPr lang="en-US" sz="3000" b="1" dirty="0" smtClean="0"/>
              <a:t>Oral Health Therapist or Dental Therapist 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851857"/>
            <a:ext cx="4905031" cy="2542818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AU" sz="1600" b="0" dirty="0"/>
              <a:t>Working independently in a varied, interesting and skilled role,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and </a:t>
            </a:r>
            <a:r>
              <a:rPr lang="en-AU" sz="1600" b="0" dirty="0"/>
              <a:t>also working as part of a team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Using clinical, teaching and customer service skills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Relieving people’s pain and </a:t>
            </a:r>
            <a:r>
              <a:rPr lang="en-AU" sz="1600" b="0" dirty="0" smtClean="0"/>
              <a:t>discomfort.</a:t>
            </a:r>
            <a:endParaRPr lang="en-AU" sz="1600" b="0" dirty="0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2918136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3491678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/>
          <p:cNvSpPr/>
          <p:nvPr/>
        </p:nvSpPr>
        <p:spPr>
          <a:xfrm rot="5400000">
            <a:off x="600959" y="3847278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73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A031 NSW Powerpoint slides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608726"/>
            <a:ext cx="4905030" cy="597909"/>
          </a:xfrm>
        </p:spPr>
        <p:txBody>
          <a:bodyPr/>
          <a:lstStyle/>
          <a:p>
            <a:r>
              <a:rPr lang="en-US" sz="3000" b="1" dirty="0" smtClean="0"/>
              <a:t>How to become </a:t>
            </a:r>
            <a:r>
              <a:rPr lang="en-US" sz="3000" b="1" dirty="0"/>
              <a:t>a Dental </a:t>
            </a:r>
            <a:r>
              <a:rPr lang="en-US" sz="3000" b="1" dirty="0" smtClean="0"/>
              <a:t>Hygienist,</a:t>
            </a:r>
            <a:r>
              <a:rPr lang="en-US" sz="3000" b="1" dirty="0"/>
              <a:t/>
            </a:r>
            <a:br>
              <a:rPr lang="en-US" sz="3000" b="1" dirty="0"/>
            </a:br>
            <a:r>
              <a:rPr lang="en-US" sz="3000" b="1" dirty="0"/>
              <a:t>Oral Health Therapist or Dental Therapist 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617" y="2780928"/>
            <a:ext cx="5143427" cy="705732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US" sz="1600" b="0" dirty="0"/>
              <a:t>You will need to complete a </a:t>
            </a:r>
            <a:r>
              <a:rPr lang="en-US" sz="1600" b="0" dirty="0" smtClean="0"/>
              <a:t>full-time </a:t>
            </a:r>
            <a:r>
              <a:rPr lang="en-US" sz="1600" b="0" dirty="0"/>
              <a:t>Bachelor degree available at </a:t>
            </a:r>
            <a:r>
              <a:rPr lang="en-US" sz="1600" b="0" dirty="0" smtClean="0"/>
              <a:t>several</a:t>
            </a:r>
            <a:br>
              <a:rPr lang="en-US" sz="1600" b="0" dirty="0" smtClean="0"/>
            </a:br>
            <a:r>
              <a:rPr lang="en-US" sz="1600" b="0" dirty="0" smtClean="0"/>
              <a:t>universities </a:t>
            </a:r>
            <a:r>
              <a:rPr lang="en-US" sz="1600" b="0" dirty="0"/>
              <a:t>in metropolitan and regional Australia. </a:t>
            </a:r>
            <a:r>
              <a:rPr lang="en-US" sz="1600" b="0" dirty="0" smtClean="0"/>
              <a:t>These </a:t>
            </a:r>
            <a:r>
              <a:rPr lang="en-US" sz="1600" b="0" dirty="0"/>
              <a:t>are usually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three </a:t>
            </a:r>
            <a:r>
              <a:rPr lang="en-US" sz="1600" b="0" dirty="0"/>
              <a:t>years in </a:t>
            </a:r>
            <a:r>
              <a:rPr lang="en-US" sz="1600" b="0" dirty="0" smtClean="0"/>
              <a:t>duration</a:t>
            </a:r>
            <a:r>
              <a:rPr lang="en-GB" sz="1600" b="0" dirty="0" smtClean="0"/>
              <a:t>.</a:t>
            </a:r>
            <a:endParaRPr lang="en-GB" sz="1600" b="0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600959" y="4124413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600958" y="4689157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Isosceles Triangle 12"/>
          <p:cNvSpPr/>
          <p:nvPr/>
        </p:nvSpPr>
        <p:spPr>
          <a:xfrm rot="5400000">
            <a:off x="600958" y="5206602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852013" y="3724770"/>
            <a:ext cx="4905031" cy="254281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AU" sz="1600" dirty="0" smtClean="0">
                <a:solidFill>
                  <a:schemeClr val="tx2"/>
                </a:solidFill>
              </a:rPr>
              <a:t>Where can you go from there?</a:t>
            </a:r>
          </a:p>
          <a:p>
            <a:r>
              <a:rPr lang="en-US" sz="1600" b="0" dirty="0" smtClean="0"/>
              <a:t>A Bachelor degree can be used for entry into a </a:t>
            </a:r>
            <a:br>
              <a:rPr lang="en-US" sz="1600" b="0" dirty="0" smtClean="0"/>
            </a:br>
            <a:r>
              <a:rPr lang="en-US" sz="1600" b="0" dirty="0" smtClean="0"/>
              <a:t>postgraduate dental degree</a:t>
            </a:r>
            <a:endParaRPr lang="en-GB" sz="1600" b="0" dirty="0" smtClean="0"/>
          </a:p>
          <a:p>
            <a:r>
              <a:rPr lang="en-US" sz="1600" b="0" dirty="0" smtClean="0"/>
              <a:t>Move into education, research, community work or </a:t>
            </a:r>
            <a:br>
              <a:rPr lang="en-US" sz="1600" b="0" dirty="0" smtClean="0"/>
            </a:br>
            <a:r>
              <a:rPr lang="en-US" sz="1600" b="0" dirty="0" smtClean="0"/>
              <a:t>administration in the oral health or healthcare sectors</a:t>
            </a:r>
            <a:endParaRPr lang="en-GB" sz="1600" b="0" dirty="0" smtClean="0"/>
          </a:p>
          <a:p>
            <a:r>
              <a:rPr lang="en-US" sz="1600" b="0" dirty="0" smtClean="0"/>
              <a:t>Work overseas.</a:t>
            </a:r>
            <a:endParaRPr lang="en-GB" sz="1600" b="0" dirty="0"/>
          </a:p>
        </p:txBody>
      </p:sp>
    </p:spTree>
    <p:extLst>
      <p:ext uri="{BB962C8B-B14F-4D97-AF65-F5344CB8AC3E}">
        <p14:creationId xmlns:p14="http://schemas.microsoft.com/office/powerpoint/2010/main" val="3863192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A031 NSW Powerpoint slides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862667"/>
            <a:ext cx="4905030" cy="1497243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6000" b="1" dirty="0" smtClean="0">
                <a:solidFill>
                  <a:srgbClr val="FFFFFF"/>
                </a:solidFill>
              </a:rPr>
              <a:t>Dentist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-44218" y="2018366"/>
            <a:ext cx="567015" cy="478579"/>
          </a:xfrm>
          <a:prstGeom prst="triangle">
            <a:avLst>
              <a:gd name="adj" fmla="val 4585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43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A031 NSW Powerpoint slides-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561801"/>
            <a:ext cx="4905030" cy="597909"/>
          </a:xfrm>
        </p:spPr>
        <p:txBody>
          <a:bodyPr/>
          <a:lstStyle/>
          <a:p>
            <a:r>
              <a:rPr lang="en-US" sz="3000" b="1" dirty="0" smtClean="0">
                <a:solidFill>
                  <a:srgbClr val="3A2B71"/>
                </a:solidFill>
              </a:rPr>
              <a:t>What does a Dentist do?</a:t>
            </a:r>
            <a:endParaRPr lang="en-US" sz="3000" dirty="0">
              <a:solidFill>
                <a:srgbClr val="3A2B7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159710"/>
            <a:ext cx="6513987" cy="4283423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AU" sz="1600" b="0" dirty="0">
                <a:solidFill>
                  <a:schemeClr val="accent4"/>
                </a:solidFill>
              </a:rPr>
              <a:t>Patient care</a:t>
            </a:r>
          </a:p>
          <a:p>
            <a:pPr>
              <a:spcAft>
                <a:spcPts val="400"/>
              </a:spcAft>
            </a:pPr>
            <a:r>
              <a:rPr lang="en-US" sz="1600" b="0" dirty="0"/>
              <a:t>Performs dental examinations, provides diagnoses and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creates </a:t>
            </a:r>
            <a:r>
              <a:rPr lang="en-US" sz="1600" b="0" dirty="0"/>
              <a:t>treatment plans to address patient concerns</a:t>
            </a:r>
            <a:r>
              <a:rPr lang="en-AU" sz="1600" b="0" dirty="0"/>
              <a:t> </a:t>
            </a:r>
            <a:endParaRPr lang="en-AU" sz="1600" b="0" dirty="0" smtClean="0"/>
          </a:p>
          <a:p>
            <a:pPr>
              <a:spcAft>
                <a:spcPts val="400"/>
              </a:spcAft>
            </a:pPr>
            <a:r>
              <a:rPr lang="en-US" sz="1600" b="0" dirty="0"/>
              <a:t>Provides dental treatment such as restoring teeth, surgery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including </a:t>
            </a:r>
            <a:r>
              <a:rPr lang="en-US" sz="1600" b="0" dirty="0"/>
              <a:t>extractions, periodontal care for gum disease,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replacement </a:t>
            </a:r>
            <a:r>
              <a:rPr lang="en-US" sz="1600" b="0" dirty="0"/>
              <a:t>of missing teeth, diagnosing pathology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and </a:t>
            </a:r>
            <a:r>
              <a:rPr lang="en-US" sz="1600" b="0" dirty="0"/>
              <a:t>managing oral health in patients with systemic disease</a:t>
            </a:r>
            <a:r>
              <a:rPr lang="en-GB" sz="1600" b="0" dirty="0"/>
              <a:t> </a:t>
            </a:r>
            <a:endParaRPr lang="en-GB" sz="1600" b="0" dirty="0" smtClean="0"/>
          </a:p>
          <a:p>
            <a:pPr>
              <a:spcAft>
                <a:spcPts val="400"/>
              </a:spcAft>
            </a:pPr>
            <a:r>
              <a:rPr lang="en-AU" sz="1600" b="0" dirty="0" smtClean="0"/>
              <a:t>Depending </a:t>
            </a:r>
            <a:r>
              <a:rPr lang="en-AU" sz="1600" b="0" dirty="0"/>
              <a:t>on capabilities, provides more </a:t>
            </a:r>
            <a:r>
              <a:rPr lang="en-AU" sz="1600" b="0" dirty="0" smtClean="0"/>
              <a:t>specialised </a:t>
            </a:r>
            <a:br>
              <a:rPr lang="en-AU" sz="1600" b="0" dirty="0" smtClean="0"/>
            </a:br>
            <a:r>
              <a:rPr lang="en-AU" sz="1600" b="0" dirty="0" smtClean="0"/>
              <a:t>dental </a:t>
            </a:r>
            <a:r>
              <a:rPr lang="en-AU" sz="1600" b="0" dirty="0"/>
              <a:t>care</a:t>
            </a:r>
          </a:p>
          <a:p>
            <a:pPr>
              <a:spcAft>
                <a:spcPts val="400"/>
              </a:spcAft>
            </a:pPr>
            <a:r>
              <a:rPr lang="en-US" sz="1600" b="0" dirty="0"/>
              <a:t>Educates patients on how to prevent </a:t>
            </a:r>
            <a:r>
              <a:rPr lang="en-US" sz="1600" b="0" dirty="0" smtClean="0"/>
              <a:t>oral health </a:t>
            </a:r>
            <a:br>
              <a:rPr lang="en-US" sz="1600" b="0" dirty="0" smtClean="0"/>
            </a:br>
            <a:r>
              <a:rPr lang="en-US" sz="1600" b="0" dirty="0" smtClean="0"/>
              <a:t>problems by </a:t>
            </a:r>
            <a:r>
              <a:rPr lang="en-US" sz="1600" b="0" dirty="0"/>
              <a:t>teaching skills such as how to brush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the </a:t>
            </a:r>
            <a:r>
              <a:rPr lang="en-US" sz="1600" b="0" dirty="0"/>
              <a:t>teeth and </a:t>
            </a:r>
            <a:r>
              <a:rPr lang="en-US" sz="1600" b="0" dirty="0" smtClean="0"/>
              <a:t>make </a:t>
            </a:r>
            <a:r>
              <a:rPr lang="en-US" sz="1600" b="0" dirty="0"/>
              <a:t>positive diet choices</a:t>
            </a:r>
            <a:r>
              <a:rPr lang="en-AU" sz="1600" b="0" dirty="0"/>
              <a:t> </a:t>
            </a:r>
            <a:endParaRPr lang="en-AU" sz="1600" b="0" dirty="0" smtClean="0"/>
          </a:p>
          <a:p>
            <a:pPr>
              <a:spcAft>
                <a:spcPts val="400"/>
              </a:spcAft>
            </a:pPr>
            <a:r>
              <a:rPr lang="en-US" sz="1600" b="0" dirty="0"/>
              <a:t>Prescribes medications and refers patients to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other </a:t>
            </a:r>
            <a:r>
              <a:rPr lang="en-US" sz="1600" b="0" dirty="0"/>
              <a:t>health practitioners including </a:t>
            </a:r>
            <a:r>
              <a:rPr lang="en-US" sz="1600" b="0" dirty="0" smtClean="0"/>
              <a:t>specialists.</a:t>
            </a:r>
            <a:r>
              <a:rPr lang="en-AU" sz="1600" b="0" dirty="0" smtClean="0"/>
              <a:t> </a:t>
            </a:r>
            <a:r>
              <a:rPr lang="en-AU" sz="1600" b="0" dirty="0"/>
              <a:t> </a:t>
            </a:r>
          </a:p>
        </p:txBody>
      </p:sp>
      <p:sp>
        <p:nvSpPr>
          <p:cNvPr id="5" name="Isosceles Triangle 4"/>
          <p:cNvSpPr/>
          <p:nvPr/>
        </p:nvSpPr>
        <p:spPr>
          <a:xfrm rot="5400000">
            <a:off x="600959" y="2574433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595523" y="4226156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4793495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5400000">
            <a:off x="600959" y="5603516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600959" y="3141697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94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lide2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459494"/>
            <a:ext cx="4905030" cy="597909"/>
          </a:xfrm>
        </p:spPr>
        <p:txBody>
          <a:bodyPr/>
          <a:lstStyle/>
          <a:p>
            <a:r>
              <a:rPr lang="en-US" b="1" dirty="0"/>
              <a:t>Is this you?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189341"/>
            <a:ext cx="4905031" cy="1923520"/>
          </a:xfrm>
        </p:spPr>
        <p:txBody>
          <a:bodyPr/>
          <a:lstStyle/>
          <a:p>
            <a:r>
              <a:rPr lang="en-AU" sz="1600" b="0" dirty="0"/>
              <a:t>Interested in healthcare</a:t>
            </a:r>
          </a:p>
          <a:p>
            <a:r>
              <a:rPr lang="en-AU" sz="1600" b="0" dirty="0"/>
              <a:t>Like helping people</a:t>
            </a:r>
          </a:p>
          <a:p>
            <a:r>
              <a:rPr lang="en-US" sz="1600" b="0" dirty="0"/>
              <a:t>E</a:t>
            </a:r>
            <a:r>
              <a:rPr lang="en-US" sz="1600" b="0" dirty="0" smtClean="0"/>
              <a:t>njoy </a:t>
            </a:r>
            <a:r>
              <a:rPr lang="en-US" sz="1600" b="0" dirty="0"/>
              <a:t>working with your hands</a:t>
            </a:r>
            <a:r>
              <a:rPr lang="en-GB" sz="1600" b="0" dirty="0"/>
              <a:t> </a:t>
            </a:r>
            <a:endParaRPr lang="en-GB" sz="1600" b="0" dirty="0" smtClean="0"/>
          </a:p>
          <a:p>
            <a:r>
              <a:rPr lang="en-AU" sz="1600" b="0" dirty="0" smtClean="0"/>
              <a:t>Like working as part of a team</a:t>
            </a:r>
          </a:p>
          <a:p>
            <a:r>
              <a:rPr lang="en-AU" sz="1600" b="0" dirty="0" smtClean="0"/>
              <a:t>Have </a:t>
            </a:r>
            <a:r>
              <a:rPr lang="en-AU" sz="1600" b="0" dirty="0"/>
              <a:t>good concentration</a:t>
            </a:r>
          </a:p>
          <a:p>
            <a:r>
              <a:rPr lang="en-AU" sz="1600" b="0" dirty="0"/>
              <a:t>Enjoy talking to lots of different people</a:t>
            </a:r>
          </a:p>
          <a:p>
            <a:r>
              <a:rPr lang="en-AU" sz="1600" b="0" dirty="0"/>
              <a:t>Good organiser</a:t>
            </a:r>
          </a:p>
          <a:p>
            <a:r>
              <a:rPr lang="en-AU" sz="1600" b="0" dirty="0"/>
              <a:t>Enjoy continually learning new </a:t>
            </a:r>
            <a:r>
              <a:rPr lang="en-AU" sz="1600" b="0" dirty="0" smtClean="0"/>
              <a:t>things…</a:t>
            </a:r>
            <a:endParaRPr lang="en-US" sz="1600" dirty="0"/>
          </a:p>
        </p:txBody>
      </p:sp>
      <p:sp>
        <p:nvSpPr>
          <p:cNvPr id="5" name="Isosceles Triangle 4"/>
          <p:cNvSpPr/>
          <p:nvPr/>
        </p:nvSpPr>
        <p:spPr>
          <a:xfrm rot="5400000">
            <a:off x="600959" y="2231636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 rot="5400000">
            <a:off x="600959" y="2519503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Isosceles Triangle 6"/>
          <p:cNvSpPr/>
          <p:nvPr/>
        </p:nvSpPr>
        <p:spPr>
          <a:xfrm rot="5400000">
            <a:off x="600959" y="2820800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/>
          <p:cNvSpPr/>
          <p:nvPr/>
        </p:nvSpPr>
        <p:spPr>
          <a:xfrm rot="5400000">
            <a:off x="600959" y="3124870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5400000">
            <a:off x="600959" y="3431132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 rot="5400000">
            <a:off x="600959" y="3717536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600959" y="4044355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600959" y="4301735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42934" y="5935141"/>
            <a:ext cx="380153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dirty="0" smtClean="0">
                <a:solidFill>
                  <a:schemeClr val="bg1"/>
                </a:solidFill>
              </a:rPr>
              <a:t>… If </a:t>
            </a:r>
            <a:r>
              <a:rPr lang="en-AU" sz="2000" dirty="0">
                <a:solidFill>
                  <a:schemeClr val="bg1"/>
                </a:solidFill>
              </a:rPr>
              <a:t>so, you could </a:t>
            </a:r>
            <a:r>
              <a:rPr lang="en-AU" sz="2000" dirty="0" smtClean="0">
                <a:solidFill>
                  <a:schemeClr val="bg1"/>
                </a:solidFill>
              </a:rPr>
              <a:t/>
            </a:r>
            <a:br>
              <a:rPr lang="en-AU" sz="2000" dirty="0" smtClean="0">
                <a:solidFill>
                  <a:schemeClr val="bg1"/>
                </a:solidFill>
              </a:rPr>
            </a:br>
            <a:r>
              <a:rPr lang="en-AU" sz="2000" dirty="0" smtClean="0">
                <a:solidFill>
                  <a:schemeClr val="bg1"/>
                </a:solidFill>
              </a:rPr>
              <a:t>enjoy </a:t>
            </a:r>
            <a:r>
              <a:rPr lang="en-AU" sz="2000" dirty="0">
                <a:solidFill>
                  <a:schemeClr val="bg1"/>
                </a:solidFill>
              </a:rPr>
              <a:t>a career in dentistry.</a:t>
            </a:r>
          </a:p>
          <a:p>
            <a:pPr algn="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73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A031 NSW Powerpoint slides-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561801"/>
            <a:ext cx="4905030" cy="597909"/>
          </a:xfrm>
        </p:spPr>
        <p:txBody>
          <a:bodyPr/>
          <a:lstStyle/>
          <a:p>
            <a:r>
              <a:rPr lang="en-US" sz="3000" b="1" dirty="0" smtClean="0">
                <a:solidFill>
                  <a:srgbClr val="3A2B71"/>
                </a:solidFill>
              </a:rPr>
              <a:t>What else does a Dentist do?</a:t>
            </a:r>
            <a:endParaRPr lang="en-US" sz="3000" dirty="0">
              <a:solidFill>
                <a:srgbClr val="3A2B7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274715"/>
            <a:ext cx="4905031" cy="2542818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AU" sz="1600" b="0" dirty="0"/>
              <a:t>Processes and interprets x-rays</a:t>
            </a:r>
          </a:p>
          <a:p>
            <a:pPr>
              <a:spcAft>
                <a:spcPts val="400"/>
              </a:spcAft>
            </a:pPr>
            <a:r>
              <a:rPr lang="en-US" sz="1600" b="0" dirty="0" smtClean="0"/>
              <a:t>Provides </a:t>
            </a:r>
            <a:r>
              <a:rPr lang="en-US" sz="1600" b="0" dirty="0"/>
              <a:t>education on dental care to the public</a:t>
            </a:r>
            <a:r>
              <a:rPr lang="en-GB" sz="1600" b="0" dirty="0"/>
              <a:t> </a:t>
            </a:r>
            <a:endParaRPr lang="en-GB" sz="1600" b="0" dirty="0" smtClean="0"/>
          </a:p>
          <a:p>
            <a:pPr>
              <a:spcAft>
                <a:spcPts val="400"/>
              </a:spcAft>
            </a:pPr>
            <a:r>
              <a:rPr lang="en-AU" sz="1600" b="0" dirty="0" smtClean="0"/>
              <a:t>Maintains </a:t>
            </a:r>
            <a:r>
              <a:rPr lang="en-AU" sz="1600" b="0" dirty="0"/>
              <a:t>concise, complete and accurate patient dental records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Supervises the rest of the team and is </a:t>
            </a:r>
            <a:r>
              <a:rPr lang="en-AU" sz="1600" b="0" dirty="0" smtClean="0"/>
              <a:t>responsible </a:t>
            </a:r>
            <a:br>
              <a:rPr lang="en-AU" sz="1600" b="0" dirty="0" smtClean="0"/>
            </a:br>
            <a:r>
              <a:rPr lang="en-AU" sz="1600" b="0" dirty="0" smtClean="0"/>
              <a:t>for </a:t>
            </a:r>
            <a:r>
              <a:rPr lang="en-AU" sz="1600" b="0" dirty="0"/>
              <a:t>leading the team in delivering oral health services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Continually educates himself or </a:t>
            </a:r>
            <a:r>
              <a:rPr lang="en-AU" sz="1600" b="0" dirty="0" smtClean="0"/>
              <a:t>herself </a:t>
            </a:r>
            <a:r>
              <a:rPr lang="en-AU" sz="1600" b="0" dirty="0"/>
              <a:t>and upgrades skills.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 </a:t>
            </a:r>
          </a:p>
        </p:txBody>
      </p:sp>
      <p:sp>
        <p:nvSpPr>
          <p:cNvPr id="5" name="Isosceles Triangle 4"/>
          <p:cNvSpPr/>
          <p:nvPr/>
        </p:nvSpPr>
        <p:spPr>
          <a:xfrm rot="5400000">
            <a:off x="600959" y="2338171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3033627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3377886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5400000">
            <a:off x="600959" y="3952681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600959" y="2685305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507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A031 NSW Powerpoint slides-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7" y="1561801"/>
            <a:ext cx="7472049" cy="597909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accent1"/>
                </a:solidFill>
              </a:rPr>
              <a:t>How to become a Dentist</a:t>
            </a:r>
            <a:endParaRPr lang="en-US" sz="3000" dirty="0">
              <a:solidFill>
                <a:schemeClr val="accent1"/>
              </a:solidFill>
            </a:endParaRPr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3721008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13617" y="2164644"/>
            <a:ext cx="5845120" cy="646285"/>
          </a:xfrm>
        </p:spPr>
        <p:txBody>
          <a:bodyPr/>
          <a:lstStyle/>
          <a:p>
            <a:r>
              <a:rPr lang="en-US" sz="1600" b="0" dirty="0" smtClean="0"/>
              <a:t>Dentists </a:t>
            </a:r>
            <a:r>
              <a:rPr lang="en-US" sz="1600" b="0" dirty="0"/>
              <a:t>require a degree to enable them to be registered to practice;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there </a:t>
            </a:r>
            <a:r>
              <a:rPr lang="en-US" sz="1600" b="0" dirty="0"/>
              <a:t>are 11 </a:t>
            </a:r>
            <a:r>
              <a:rPr lang="en-US" sz="1600" b="0" dirty="0" smtClean="0"/>
              <a:t>universities </a:t>
            </a:r>
            <a:r>
              <a:rPr lang="en-US" sz="1600" b="0" dirty="0"/>
              <a:t>in Australia, New Zealand and Fiji that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offer </a:t>
            </a:r>
            <a:r>
              <a:rPr lang="en-US" sz="1600" b="0" dirty="0"/>
              <a:t>dental training. </a:t>
            </a:r>
            <a:r>
              <a:rPr lang="en-US" sz="1600" b="0" dirty="0" smtClean="0"/>
              <a:t>Some </a:t>
            </a:r>
            <a:r>
              <a:rPr lang="en-US" sz="1600" b="0" dirty="0"/>
              <a:t>universities require a first degree prior to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undertaking </a:t>
            </a:r>
            <a:r>
              <a:rPr lang="en-US" sz="1600" b="0" dirty="0"/>
              <a:t>a dental training course</a:t>
            </a:r>
            <a:r>
              <a:rPr lang="en-US" sz="1600" b="0" dirty="0" smtClean="0"/>
              <a:t>.</a:t>
            </a:r>
            <a:endParaRPr lang="en-GB" sz="1600" b="0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852013" y="3345700"/>
            <a:ext cx="5743520" cy="254281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AU" sz="1600" dirty="0" smtClean="0">
                <a:solidFill>
                  <a:srgbClr val="3A2B71"/>
                </a:solidFill>
              </a:rPr>
              <a:t>Where can you go from there?</a:t>
            </a:r>
          </a:p>
          <a:p>
            <a:pPr>
              <a:spcAft>
                <a:spcPts val="400"/>
              </a:spcAft>
            </a:pPr>
            <a:r>
              <a:rPr lang="en-US" sz="1600" b="0" dirty="0"/>
              <a:t>Teach dentistry or become an academic</a:t>
            </a:r>
            <a:r>
              <a:rPr lang="en-GB" sz="1600" b="0" dirty="0"/>
              <a:t> </a:t>
            </a:r>
            <a:endParaRPr lang="en-GB" sz="1600" b="0" dirty="0" smtClean="0"/>
          </a:p>
          <a:p>
            <a:pPr>
              <a:spcAft>
                <a:spcPts val="400"/>
              </a:spcAft>
            </a:pPr>
            <a:r>
              <a:rPr lang="en-AU" sz="1600" b="0" dirty="0" smtClean="0"/>
              <a:t>Specialise </a:t>
            </a:r>
            <a:r>
              <a:rPr lang="en-AU" sz="1600" b="0" dirty="0"/>
              <a:t>in a chosen area of dentistry such as </a:t>
            </a:r>
            <a:r>
              <a:rPr lang="en-AU" sz="1600" b="0" dirty="0" smtClean="0"/>
              <a:t>endodontics</a:t>
            </a:r>
            <a:br>
              <a:rPr lang="en-AU" sz="1600" b="0" dirty="0" smtClean="0"/>
            </a:br>
            <a:r>
              <a:rPr lang="en-AU" sz="1600" b="0" dirty="0" smtClean="0"/>
              <a:t>(</a:t>
            </a:r>
            <a:r>
              <a:rPr lang="en-AU" sz="1600" b="0" dirty="0"/>
              <a:t>focusing on the teeth)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Create </a:t>
            </a:r>
            <a:r>
              <a:rPr lang="en-AU" sz="1600" b="0" dirty="0"/>
              <a:t>and deliver educational programs or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get </a:t>
            </a:r>
            <a:r>
              <a:rPr lang="en-AU" sz="1600" b="0" dirty="0"/>
              <a:t>on the speaker circuit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Work in remote areas of Australia or </a:t>
            </a:r>
            <a:r>
              <a:rPr lang="en-AU" sz="1600" b="0" dirty="0" smtClean="0"/>
              <a:t>overseas</a:t>
            </a:r>
            <a:br>
              <a:rPr lang="en-AU" sz="1600" b="0" dirty="0" smtClean="0"/>
            </a:br>
            <a:r>
              <a:rPr lang="en-AU" sz="1600" b="0" dirty="0" smtClean="0"/>
              <a:t>in </a:t>
            </a:r>
            <a:r>
              <a:rPr lang="en-AU" sz="1600" b="0" dirty="0"/>
              <a:t>the community aid or public health sectors.</a:t>
            </a:r>
          </a:p>
          <a:p>
            <a:pPr>
              <a:spcAft>
                <a:spcPts val="400"/>
              </a:spcAft>
            </a:pPr>
            <a:r>
              <a:rPr lang="en-AU" b="0" dirty="0"/>
              <a:t> </a:t>
            </a:r>
          </a:p>
        </p:txBody>
      </p:sp>
      <p:sp>
        <p:nvSpPr>
          <p:cNvPr id="21" name="Isosceles Triangle 20"/>
          <p:cNvSpPr/>
          <p:nvPr/>
        </p:nvSpPr>
        <p:spPr>
          <a:xfrm rot="5400000">
            <a:off x="600958" y="4104737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Isosceles Triangle 21"/>
          <p:cNvSpPr/>
          <p:nvPr/>
        </p:nvSpPr>
        <p:spPr>
          <a:xfrm rot="5400000">
            <a:off x="600958" y="4695993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22"/>
          <p:cNvSpPr/>
          <p:nvPr/>
        </p:nvSpPr>
        <p:spPr>
          <a:xfrm rot="5400000">
            <a:off x="600959" y="5270315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609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A031 NSW Powerpoint slides-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862667"/>
            <a:ext cx="4905030" cy="1497243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6000" b="1" dirty="0" smtClean="0">
                <a:solidFill>
                  <a:srgbClr val="FFFFFF"/>
                </a:solidFill>
              </a:rPr>
              <a:t>Other Dental </a:t>
            </a:r>
            <a:br>
              <a:rPr lang="en-US" sz="6000" b="1" dirty="0" smtClean="0">
                <a:solidFill>
                  <a:srgbClr val="FFFFFF"/>
                </a:solidFill>
              </a:rPr>
            </a:br>
            <a:r>
              <a:rPr lang="en-US" sz="6000" b="1" dirty="0" smtClean="0">
                <a:solidFill>
                  <a:srgbClr val="FFFFFF"/>
                </a:solidFill>
              </a:rPr>
              <a:t>Careers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-44218" y="2018366"/>
            <a:ext cx="567015" cy="478579"/>
          </a:xfrm>
          <a:prstGeom prst="triangle">
            <a:avLst>
              <a:gd name="adj" fmla="val 4585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90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A031 NSW Powerpoint slides-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862667"/>
            <a:ext cx="4905030" cy="1497243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6000" b="1" dirty="0" smtClean="0">
                <a:solidFill>
                  <a:srgbClr val="FFFFFF"/>
                </a:solidFill>
              </a:rPr>
              <a:t>Dental </a:t>
            </a:r>
            <a:br>
              <a:rPr lang="en-US" sz="6000" b="1" dirty="0" smtClean="0">
                <a:solidFill>
                  <a:srgbClr val="FFFFFF"/>
                </a:solidFill>
              </a:rPr>
            </a:br>
            <a:r>
              <a:rPr lang="en-US" sz="6000" b="1" dirty="0" smtClean="0">
                <a:solidFill>
                  <a:srgbClr val="FFFFFF"/>
                </a:solidFill>
              </a:rPr>
              <a:t>Technician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-44218" y="2018366"/>
            <a:ext cx="567015" cy="478579"/>
          </a:xfrm>
          <a:prstGeom prst="triangle">
            <a:avLst>
              <a:gd name="adj" fmla="val 4585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50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A031 NSW Powerpoint slides-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561801"/>
            <a:ext cx="4905030" cy="597909"/>
          </a:xfrm>
        </p:spPr>
        <p:txBody>
          <a:bodyPr/>
          <a:lstStyle/>
          <a:p>
            <a:r>
              <a:rPr lang="en-US" sz="3000" b="1" dirty="0" smtClean="0">
                <a:solidFill>
                  <a:srgbClr val="A763A8"/>
                </a:solidFill>
              </a:rPr>
              <a:t>What does a Dental Technician do?</a:t>
            </a:r>
            <a:endParaRPr lang="en-US" sz="3000" dirty="0">
              <a:solidFill>
                <a:srgbClr val="A763A8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274715"/>
            <a:ext cx="4905031" cy="2542818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AU" sz="1600" b="0" dirty="0"/>
              <a:t>Works in a laboratory, constructing, repairing and </a:t>
            </a:r>
            <a:r>
              <a:rPr lang="en-AU" sz="1600" b="0" dirty="0" smtClean="0"/>
              <a:t>adjusting</a:t>
            </a:r>
            <a:br>
              <a:rPr lang="en-AU" sz="1600" b="0" dirty="0" smtClean="0"/>
            </a:br>
            <a:r>
              <a:rPr lang="en-AU" sz="1600" b="0" dirty="0" smtClean="0"/>
              <a:t>dental </a:t>
            </a:r>
            <a:r>
              <a:rPr lang="en-AU" sz="1600" b="0" dirty="0"/>
              <a:t>appliances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Translates two-dimensional diagrams into three-dimensional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products </a:t>
            </a:r>
            <a:r>
              <a:rPr lang="en-AU" sz="1600" b="0" dirty="0"/>
              <a:t>such as dentures, implants, mouthguards and crowns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Works with various materials including wax, metal,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plaster </a:t>
            </a:r>
            <a:r>
              <a:rPr lang="en-AU" sz="1600" b="0" dirty="0"/>
              <a:t>and ceramics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Works with dental </a:t>
            </a:r>
            <a:r>
              <a:rPr lang="en-AU" sz="1600" b="0" dirty="0" smtClean="0"/>
              <a:t>prosthetists and </a:t>
            </a:r>
            <a:r>
              <a:rPr lang="en-AU" sz="1600" b="0" dirty="0"/>
              <a:t>dentists,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but </a:t>
            </a:r>
            <a:r>
              <a:rPr lang="en-AU" sz="1600" b="0" dirty="0"/>
              <a:t>has no direct contact with patients.</a:t>
            </a:r>
          </a:p>
          <a:p>
            <a:pPr>
              <a:spcAft>
                <a:spcPts val="400"/>
              </a:spcAft>
            </a:pPr>
            <a:r>
              <a:rPr lang="en-US" sz="1600" b="0" dirty="0">
                <a:solidFill>
                  <a:srgbClr val="A763A8"/>
                </a:solidFill>
              </a:rPr>
              <a:t/>
            </a:r>
            <a:br>
              <a:rPr lang="en-US" sz="1600" b="0" dirty="0">
                <a:solidFill>
                  <a:srgbClr val="A763A8"/>
                </a:solidFill>
              </a:rPr>
            </a:br>
            <a:r>
              <a:rPr lang="en-US" sz="1600" b="0" dirty="0" smtClean="0">
                <a:solidFill>
                  <a:srgbClr val="A763A8"/>
                </a:solidFill>
              </a:rPr>
              <a:t>Works </a:t>
            </a:r>
            <a:r>
              <a:rPr lang="en-US" sz="1600" b="0" dirty="0">
                <a:solidFill>
                  <a:srgbClr val="A763A8"/>
                </a:solidFill>
              </a:rPr>
              <a:t>with dentists to fabricate items such as </a:t>
            </a:r>
            <a:r>
              <a:rPr lang="en-US" sz="1600" b="0" dirty="0" smtClean="0">
                <a:solidFill>
                  <a:srgbClr val="A763A8"/>
                </a:solidFill>
              </a:rPr>
              <a:t/>
            </a:r>
            <a:br>
              <a:rPr lang="en-US" sz="1600" b="0" dirty="0" smtClean="0">
                <a:solidFill>
                  <a:srgbClr val="A763A8"/>
                </a:solidFill>
              </a:rPr>
            </a:br>
            <a:r>
              <a:rPr lang="en-US" sz="1600" b="0" dirty="0" smtClean="0">
                <a:solidFill>
                  <a:srgbClr val="A763A8"/>
                </a:solidFill>
              </a:rPr>
              <a:t>dentures</a:t>
            </a:r>
            <a:r>
              <a:rPr lang="en-US" sz="1600" b="0" dirty="0">
                <a:solidFill>
                  <a:srgbClr val="A763A8"/>
                </a:solidFill>
              </a:rPr>
              <a:t>, crowns, bridges, orthodontic </a:t>
            </a:r>
            <a:r>
              <a:rPr lang="en-US" sz="1600" b="0" dirty="0" smtClean="0">
                <a:solidFill>
                  <a:srgbClr val="A763A8"/>
                </a:solidFill>
              </a:rPr>
              <a:t/>
            </a:r>
            <a:br>
              <a:rPr lang="en-US" sz="1600" b="0" dirty="0" smtClean="0">
                <a:solidFill>
                  <a:srgbClr val="A763A8"/>
                </a:solidFill>
              </a:rPr>
            </a:br>
            <a:r>
              <a:rPr lang="en-US" sz="1600" b="0" dirty="0" smtClean="0">
                <a:solidFill>
                  <a:srgbClr val="A763A8"/>
                </a:solidFill>
              </a:rPr>
              <a:t>appliances</a:t>
            </a:r>
            <a:r>
              <a:rPr lang="en-US" sz="1600" b="0" dirty="0">
                <a:solidFill>
                  <a:srgbClr val="A763A8"/>
                </a:solidFill>
              </a:rPr>
              <a:t>, mouthguards and sleep appliances.</a:t>
            </a:r>
            <a:r>
              <a:rPr lang="en-GB" sz="1600" b="0" dirty="0">
                <a:solidFill>
                  <a:srgbClr val="A763A8"/>
                </a:solidFill>
              </a:rPr>
              <a:t> </a:t>
            </a:r>
            <a:r>
              <a:rPr lang="en-AU" sz="1600" b="0" dirty="0" smtClean="0">
                <a:solidFill>
                  <a:srgbClr val="A763A8"/>
                </a:solidFill>
              </a:rPr>
              <a:t> </a:t>
            </a:r>
            <a:endParaRPr lang="en-AU" sz="1600" b="0" dirty="0">
              <a:solidFill>
                <a:srgbClr val="A763A8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 rot="5400000">
            <a:off x="600959" y="2355106"/>
            <a:ext cx="162329" cy="137011"/>
          </a:xfrm>
          <a:prstGeom prst="triangle">
            <a:avLst>
              <a:gd name="adj" fmla="val 45857"/>
            </a:avLst>
          </a:prstGeom>
          <a:solidFill>
            <a:srgbClr val="A763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3527737"/>
            <a:ext cx="162329" cy="137011"/>
          </a:xfrm>
          <a:prstGeom prst="triangle">
            <a:avLst>
              <a:gd name="adj" fmla="val 45857"/>
            </a:avLst>
          </a:prstGeom>
          <a:solidFill>
            <a:srgbClr val="A763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4109063"/>
            <a:ext cx="162329" cy="137011"/>
          </a:xfrm>
          <a:prstGeom prst="triangle">
            <a:avLst>
              <a:gd name="adj" fmla="val 45857"/>
            </a:avLst>
          </a:prstGeom>
          <a:solidFill>
            <a:srgbClr val="A763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600959" y="2930838"/>
            <a:ext cx="162329" cy="137011"/>
          </a:xfrm>
          <a:prstGeom prst="triangle">
            <a:avLst>
              <a:gd name="adj" fmla="val 45857"/>
            </a:avLst>
          </a:prstGeom>
          <a:solidFill>
            <a:srgbClr val="A763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775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A031 NSW Powerpoint slides-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561801"/>
            <a:ext cx="4905030" cy="597909"/>
          </a:xfrm>
        </p:spPr>
        <p:txBody>
          <a:bodyPr/>
          <a:lstStyle/>
          <a:p>
            <a:r>
              <a:rPr lang="en-US" sz="3000" b="1" dirty="0" smtClean="0">
                <a:solidFill>
                  <a:srgbClr val="A763A8"/>
                </a:solidFill>
              </a:rPr>
              <a:t>Advantages of being a </a:t>
            </a:r>
            <a:r>
              <a:rPr lang="en-US" sz="3000" b="1" dirty="0">
                <a:solidFill>
                  <a:srgbClr val="A763A8"/>
                </a:solidFill>
              </a:rPr>
              <a:t>Dental </a:t>
            </a:r>
            <a:r>
              <a:rPr lang="en-US" sz="3000" b="1" dirty="0" smtClean="0">
                <a:solidFill>
                  <a:srgbClr val="A763A8"/>
                </a:solidFill>
              </a:rPr>
              <a:t>Technician</a:t>
            </a:r>
            <a:endParaRPr lang="en-US" sz="3000" dirty="0">
              <a:solidFill>
                <a:srgbClr val="A763A8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274715"/>
            <a:ext cx="4905031" cy="2542818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AU" sz="1600" b="0" dirty="0"/>
              <a:t>Working with professionals in a scientific environment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Working in a varied and interesting job using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both </a:t>
            </a:r>
            <a:r>
              <a:rPr lang="en-AU" sz="1600" b="0" dirty="0"/>
              <a:t>scientific and artistic skills</a:t>
            </a:r>
          </a:p>
          <a:p>
            <a:pPr>
              <a:spcAft>
                <a:spcPts val="400"/>
              </a:spcAft>
            </a:pPr>
            <a:r>
              <a:rPr lang="en-US" sz="1600" b="0" dirty="0" smtClean="0"/>
              <a:t>Ability </a:t>
            </a:r>
            <a:r>
              <a:rPr lang="en-US" sz="1600" b="0" dirty="0"/>
              <a:t>to construct dental appliances without the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patient </a:t>
            </a:r>
            <a:r>
              <a:rPr lang="en-US" sz="1600" b="0" dirty="0"/>
              <a:t>being </a:t>
            </a:r>
            <a:r>
              <a:rPr lang="en-US" sz="1600" b="0" dirty="0" smtClean="0"/>
              <a:t>present </a:t>
            </a:r>
            <a:r>
              <a:rPr lang="en-US" sz="1600" b="0" dirty="0"/>
              <a:t>leading to increased time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flexibility </a:t>
            </a:r>
            <a:r>
              <a:rPr lang="en-US" sz="1600" b="0" dirty="0"/>
              <a:t>with fabrication </a:t>
            </a:r>
            <a:r>
              <a:rPr lang="en-US" sz="1600" b="0" dirty="0" smtClean="0"/>
              <a:t>processes</a:t>
            </a:r>
            <a:r>
              <a:rPr lang="en-AU" sz="1600" b="0" dirty="0" smtClean="0"/>
              <a:t>.</a:t>
            </a:r>
            <a:endParaRPr lang="en-AU" sz="1600" b="0" dirty="0"/>
          </a:p>
        </p:txBody>
      </p:sp>
      <p:sp>
        <p:nvSpPr>
          <p:cNvPr id="5" name="Isosceles Triangle 4"/>
          <p:cNvSpPr/>
          <p:nvPr/>
        </p:nvSpPr>
        <p:spPr>
          <a:xfrm rot="5400000">
            <a:off x="600959" y="2355106"/>
            <a:ext cx="162329" cy="137011"/>
          </a:xfrm>
          <a:prstGeom prst="triangle">
            <a:avLst>
              <a:gd name="adj" fmla="val 45857"/>
            </a:avLst>
          </a:prstGeom>
          <a:solidFill>
            <a:srgbClr val="A763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3265271"/>
            <a:ext cx="162329" cy="137011"/>
          </a:xfrm>
          <a:prstGeom prst="triangle">
            <a:avLst>
              <a:gd name="adj" fmla="val 45857"/>
            </a:avLst>
          </a:prstGeom>
          <a:solidFill>
            <a:srgbClr val="A763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600959" y="2676838"/>
            <a:ext cx="162329" cy="137011"/>
          </a:xfrm>
          <a:prstGeom prst="triangle">
            <a:avLst>
              <a:gd name="adj" fmla="val 45857"/>
            </a:avLst>
          </a:prstGeom>
          <a:solidFill>
            <a:srgbClr val="A763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946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A031 NSW Powerpoint slides-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7" y="1561801"/>
            <a:ext cx="7472049" cy="597909"/>
          </a:xfrm>
        </p:spPr>
        <p:txBody>
          <a:bodyPr/>
          <a:lstStyle/>
          <a:p>
            <a:r>
              <a:rPr lang="en-US" sz="3000" b="1" dirty="0" smtClean="0">
                <a:solidFill>
                  <a:srgbClr val="A763A8"/>
                </a:solidFill>
              </a:rPr>
              <a:t>How to become a Dental Technician</a:t>
            </a:r>
            <a:endParaRPr lang="en-US" sz="3000" dirty="0">
              <a:solidFill>
                <a:srgbClr val="A763A8"/>
              </a:solidFill>
            </a:endParaRPr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3688605"/>
            <a:ext cx="162329" cy="137011"/>
          </a:xfrm>
          <a:prstGeom prst="triangle">
            <a:avLst>
              <a:gd name="adj" fmla="val 45857"/>
            </a:avLst>
          </a:prstGeom>
          <a:solidFill>
            <a:srgbClr val="A763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3335778"/>
            <a:ext cx="162329" cy="137011"/>
          </a:xfrm>
          <a:prstGeom prst="triangle">
            <a:avLst>
              <a:gd name="adj" fmla="val 45857"/>
            </a:avLst>
          </a:prstGeom>
          <a:solidFill>
            <a:srgbClr val="A763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13618" y="2164644"/>
            <a:ext cx="5845119" cy="646285"/>
          </a:xfrm>
        </p:spPr>
        <p:txBody>
          <a:bodyPr/>
          <a:lstStyle/>
          <a:p>
            <a:r>
              <a:rPr lang="en-US" sz="1600" b="0" dirty="0"/>
              <a:t>It is recommended that you complete a two-year</a:t>
            </a:r>
            <a:r>
              <a:rPr lang="en-GB" sz="1600" b="0" dirty="0"/>
              <a:t> </a:t>
            </a:r>
            <a:r>
              <a:rPr lang="en-AU" sz="1600" b="0" dirty="0" smtClean="0"/>
              <a:t>Diploma </a:t>
            </a:r>
            <a:r>
              <a:rPr lang="en-AU" sz="1600" b="0" dirty="0"/>
              <a:t>in Dental Technology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at </a:t>
            </a:r>
            <a:r>
              <a:rPr lang="en-AU" sz="1600" b="0" dirty="0"/>
              <a:t>TAFE or other accredited institution.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852013" y="2926648"/>
            <a:ext cx="5743520" cy="254281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AU" sz="1600" dirty="0" smtClean="0">
                <a:solidFill>
                  <a:srgbClr val="3A2B71"/>
                </a:solidFill>
              </a:rPr>
              <a:t>Where can you go from there?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Study further to become a prosthetist, therapist or dentist</a:t>
            </a:r>
          </a:p>
          <a:p>
            <a:pPr>
              <a:spcAft>
                <a:spcPts val="400"/>
              </a:spcAft>
            </a:pPr>
            <a:r>
              <a:rPr lang="en-US" sz="1600" b="0" dirty="0" smtClean="0"/>
              <a:t>Move </a:t>
            </a:r>
            <a:r>
              <a:rPr lang="en-US" sz="1600" b="0" dirty="0"/>
              <a:t>into other areas of prostheses construction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such </a:t>
            </a:r>
            <a:r>
              <a:rPr lang="en-US" sz="1600" b="0" dirty="0"/>
              <a:t>as post-cancer surgery </a:t>
            </a:r>
            <a:r>
              <a:rPr lang="en-US" sz="1600" b="0" dirty="0" smtClean="0"/>
              <a:t>reconstruction</a:t>
            </a:r>
            <a:r>
              <a:rPr lang="en-GB" sz="1600" b="0" dirty="0" smtClean="0"/>
              <a:t>.</a:t>
            </a:r>
            <a:endParaRPr lang="en-AU" sz="1600" b="0" dirty="0"/>
          </a:p>
        </p:txBody>
      </p:sp>
    </p:spTree>
    <p:extLst>
      <p:ext uri="{BB962C8B-B14F-4D97-AF65-F5344CB8AC3E}">
        <p14:creationId xmlns:p14="http://schemas.microsoft.com/office/powerpoint/2010/main" val="4261814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A031 NSW Powerpoint slides-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862667"/>
            <a:ext cx="4905030" cy="1497243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6000" b="1" dirty="0" smtClean="0">
                <a:solidFill>
                  <a:srgbClr val="FFFFFF"/>
                </a:solidFill>
              </a:rPr>
              <a:t>Dental </a:t>
            </a:r>
            <a:br>
              <a:rPr lang="en-US" sz="6000" b="1" dirty="0" smtClean="0">
                <a:solidFill>
                  <a:srgbClr val="FFFFFF"/>
                </a:solidFill>
              </a:rPr>
            </a:br>
            <a:r>
              <a:rPr lang="en-US" sz="6000" b="1" dirty="0" smtClean="0">
                <a:solidFill>
                  <a:srgbClr val="FFFFFF"/>
                </a:solidFill>
              </a:rPr>
              <a:t>Prosthetist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-44218" y="2018366"/>
            <a:ext cx="567015" cy="478579"/>
          </a:xfrm>
          <a:prstGeom prst="triangle">
            <a:avLst>
              <a:gd name="adj" fmla="val 4585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519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561801"/>
            <a:ext cx="4905030" cy="597909"/>
          </a:xfrm>
        </p:spPr>
        <p:txBody>
          <a:bodyPr/>
          <a:lstStyle/>
          <a:p>
            <a:r>
              <a:rPr lang="en-US" sz="3000" b="1" dirty="0" smtClean="0">
                <a:solidFill>
                  <a:srgbClr val="90B0DC"/>
                </a:solidFill>
              </a:rPr>
              <a:t>What does a Dental Prosthetist do?</a:t>
            </a:r>
            <a:endParaRPr lang="en-US" sz="3000" dirty="0">
              <a:solidFill>
                <a:srgbClr val="90B0D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274715"/>
            <a:ext cx="4905031" cy="2542818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US" sz="1600" b="0" dirty="0"/>
              <a:t>Consults with dentists and patients on constructing and maintaining</a:t>
            </a:r>
            <a:r>
              <a:rPr lang="en-GB" sz="1600" b="0" dirty="0"/>
              <a:t> </a:t>
            </a:r>
            <a:r>
              <a:rPr lang="en-GB" sz="1600" b="0" dirty="0" smtClean="0"/>
              <a:t/>
            </a:r>
            <a:br>
              <a:rPr lang="en-GB" sz="1600" b="0" dirty="0" smtClean="0"/>
            </a:br>
            <a:r>
              <a:rPr lang="en-AU" sz="1600" b="0" dirty="0" smtClean="0"/>
              <a:t>removable appliances </a:t>
            </a:r>
            <a:r>
              <a:rPr lang="en-AU" sz="1600" b="0" dirty="0"/>
              <a:t>such as dentures and mouthguards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Performs oral health assessments and dental examinations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on </a:t>
            </a:r>
            <a:r>
              <a:rPr lang="en-AU" sz="1600" b="0" dirty="0"/>
              <a:t>patients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Makes impressions of the teeth and models of the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mouth</a:t>
            </a:r>
            <a:r>
              <a:rPr lang="en-AU" sz="1600" b="0" dirty="0"/>
              <a:t>, teeth and jaws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Is skilled in both the clinical and technical aspects of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fitting </a:t>
            </a:r>
            <a:r>
              <a:rPr lang="en-AU" sz="1600" b="0" dirty="0"/>
              <a:t>appliances</a:t>
            </a:r>
          </a:p>
          <a:p>
            <a:pPr>
              <a:spcAft>
                <a:spcPts val="400"/>
              </a:spcAft>
            </a:pPr>
            <a:r>
              <a:rPr lang="en-US" sz="1600" b="0" dirty="0"/>
              <a:t>May work independently and run their own business</a:t>
            </a:r>
            <a:r>
              <a:rPr lang="en-GB" sz="1600" b="0" dirty="0"/>
              <a:t> </a:t>
            </a:r>
            <a:endParaRPr lang="en-GB" sz="1600" b="0" dirty="0" smtClean="0"/>
          </a:p>
          <a:p>
            <a:pPr>
              <a:spcAft>
                <a:spcPts val="400"/>
              </a:spcAft>
            </a:pPr>
            <a:r>
              <a:rPr lang="en-AU" sz="1600" b="0" dirty="0" smtClean="0"/>
              <a:t>Is </a:t>
            </a:r>
            <a:r>
              <a:rPr lang="en-AU" sz="1600" b="0" dirty="0"/>
              <a:t>a provider recognised by the Australian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Government </a:t>
            </a:r>
            <a:r>
              <a:rPr lang="en-AU" sz="1600" b="0" dirty="0"/>
              <a:t>and all private health funds.</a:t>
            </a:r>
          </a:p>
        </p:txBody>
      </p:sp>
      <p:sp>
        <p:nvSpPr>
          <p:cNvPr id="5" name="Isosceles Triangle 4"/>
          <p:cNvSpPr/>
          <p:nvPr/>
        </p:nvSpPr>
        <p:spPr>
          <a:xfrm rot="5400000">
            <a:off x="600959" y="2355106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4676936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5034969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600958" y="2897984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 rot="5400000">
            <a:off x="600958" y="3515213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600959" y="4104077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403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A031 NSW Powerpoint slides-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561801"/>
            <a:ext cx="4905030" cy="597909"/>
          </a:xfrm>
        </p:spPr>
        <p:txBody>
          <a:bodyPr/>
          <a:lstStyle/>
          <a:p>
            <a:r>
              <a:rPr lang="en-US" sz="3000" b="1" dirty="0" smtClean="0">
                <a:solidFill>
                  <a:srgbClr val="90B0DC"/>
                </a:solidFill>
              </a:rPr>
              <a:t>Advantages of being a Dental Prosthetist</a:t>
            </a:r>
            <a:endParaRPr lang="en-US" sz="3000" dirty="0">
              <a:solidFill>
                <a:srgbClr val="90B0D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274715"/>
            <a:ext cx="4905031" cy="2542818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AU" sz="1600" b="0" dirty="0"/>
              <a:t>Working with a wide range of people in a varied and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interesting </a:t>
            </a:r>
            <a:r>
              <a:rPr lang="en-AU" sz="1600" b="0" dirty="0"/>
              <a:t>job in a healthcare environment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Using scientific, artistic, clinical and technical skills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Being your own boss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Seeing upfront the positive differences you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have </a:t>
            </a:r>
            <a:r>
              <a:rPr lang="en-AU" sz="1600" b="0" dirty="0"/>
              <a:t>made to people’s lives.</a:t>
            </a:r>
          </a:p>
        </p:txBody>
      </p:sp>
      <p:sp>
        <p:nvSpPr>
          <p:cNvPr id="5" name="Isosceles Triangle 4"/>
          <p:cNvSpPr/>
          <p:nvPr/>
        </p:nvSpPr>
        <p:spPr>
          <a:xfrm rot="5400000">
            <a:off x="600959" y="2355106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600959" y="2913905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 rot="5400000">
            <a:off x="600959" y="3269505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600959" y="3625105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84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DA031 NSW Powerpoint slides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2129068"/>
            <a:ext cx="4905030" cy="597909"/>
          </a:xfrm>
        </p:spPr>
        <p:txBody>
          <a:bodyPr/>
          <a:lstStyle/>
          <a:p>
            <a:r>
              <a:rPr lang="en-US" b="1" dirty="0" smtClean="0"/>
              <a:t>You could be a: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858915"/>
            <a:ext cx="4905031" cy="2196392"/>
          </a:xfrm>
        </p:spPr>
        <p:txBody>
          <a:bodyPr/>
          <a:lstStyle/>
          <a:p>
            <a:pPr>
              <a:tabLst>
                <a:tab pos="2420938" algn="l"/>
              </a:tabLst>
            </a:pPr>
            <a:r>
              <a:rPr lang="en-AU" sz="1600" b="0" dirty="0" smtClean="0"/>
              <a:t>Dental Assistant	Dental Therapist</a:t>
            </a:r>
          </a:p>
          <a:p>
            <a:pPr>
              <a:tabLst>
                <a:tab pos="2420938" algn="l"/>
              </a:tabLst>
            </a:pPr>
            <a:r>
              <a:rPr lang="en-AU" sz="1600" b="0" dirty="0" smtClean="0"/>
              <a:t>Practice Manager	Dentist</a:t>
            </a:r>
          </a:p>
          <a:p>
            <a:pPr>
              <a:tabLst>
                <a:tab pos="2420938" algn="l"/>
              </a:tabLst>
            </a:pPr>
            <a:r>
              <a:rPr lang="en-AU" sz="1600" b="0" dirty="0" smtClean="0"/>
              <a:t>Dental </a:t>
            </a:r>
            <a:r>
              <a:rPr lang="en-US" sz="1600" b="0" dirty="0"/>
              <a:t>Hygienist</a:t>
            </a:r>
            <a:r>
              <a:rPr lang="en-US" sz="1600" dirty="0"/>
              <a:t> </a:t>
            </a:r>
            <a:r>
              <a:rPr lang="en-AU" sz="1600" b="0" dirty="0" smtClean="0"/>
              <a:t>	Dental Technician	</a:t>
            </a:r>
          </a:p>
          <a:p>
            <a:pPr>
              <a:tabLst>
                <a:tab pos="2420938" algn="l"/>
              </a:tabLst>
            </a:pPr>
            <a:r>
              <a:rPr lang="en-AU" sz="1600" b="0" dirty="0" smtClean="0"/>
              <a:t>Oral Health Therapist	</a:t>
            </a:r>
          </a:p>
          <a:p>
            <a:pPr>
              <a:tabLst>
                <a:tab pos="2420938" algn="l"/>
              </a:tabLst>
            </a:pPr>
            <a:r>
              <a:rPr lang="en-AU" sz="1600" b="0" dirty="0" smtClean="0"/>
              <a:t>Dental </a:t>
            </a:r>
            <a:r>
              <a:rPr lang="en-US" sz="1600" b="0" dirty="0"/>
              <a:t>Prosthetist </a:t>
            </a:r>
          </a:p>
        </p:txBody>
      </p:sp>
      <p:sp>
        <p:nvSpPr>
          <p:cNvPr id="5" name="Isosceles Triangle 4"/>
          <p:cNvSpPr/>
          <p:nvPr/>
        </p:nvSpPr>
        <p:spPr>
          <a:xfrm rot="5400000">
            <a:off x="600959" y="2922372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rot="5400000">
            <a:off x="600959" y="3210240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3502340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3777507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Isosceles Triangle 18"/>
          <p:cNvSpPr/>
          <p:nvPr/>
        </p:nvSpPr>
        <p:spPr>
          <a:xfrm rot="5400000">
            <a:off x="600959" y="4086540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19"/>
          <p:cNvSpPr/>
          <p:nvPr/>
        </p:nvSpPr>
        <p:spPr>
          <a:xfrm rot="5400000">
            <a:off x="3081695" y="2922372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Isosceles Triangle 20"/>
          <p:cNvSpPr/>
          <p:nvPr/>
        </p:nvSpPr>
        <p:spPr>
          <a:xfrm rot="5400000">
            <a:off x="3081695" y="3210240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Isosceles Triangle 21"/>
          <p:cNvSpPr/>
          <p:nvPr/>
        </p:nvSpPr>
        <p:spPr>
          <a:xfrm rot="5400000">
            <a:off x="3081695" y="3502340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434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7" y="1561801"/>
            <a:ext cx="7472049" cy="597909"/>
          </a:xfrm>
        </p:spPr>
        <p:txBody>
          <a:bodyPr/>
          <a:lstStyle/>
          <a:p>
            <a:r>
              <a:rPr lang="en-US" sz="3000" b="1" dirty="0" smtClean="0">
                <a:solidFill>
                  <a:srgbClr val="90B0DC"/>
                </a:solidFill>
              </a:rPr>
              <a:t>How to become a Dental Prosthetist</a:t>
            </a:r>
            <a:endParaRPr lang="en-US" sz="3000" dirty="0">
              <a:solidFill>
                <a:srgbClr val="90B0DC"/>
              </a:solidFill>
            </a:endParaRPr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3884802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4461845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52013" y="2164644"/>
            <a:ext cx="5606724" cy="646285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AU" sz="1600" b="0" dirty="0"/>
              <a:t>Firstly, you will need to complete a two-year Diploma in Dental Technology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at </a:t>
            </a:r>
            <a:r>
              <a:rPr lang="en-AU" sz="1600" b="0" dirty="0"/>
              <a:t>TAFE or other accredited institution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Complete a two-year part-time Advanced Diploma in Dental Prosthetics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at </a:t>
            </a:r>
            <a:r>
              <a:rPr lang="en-AU" sz="1600" b="0" dirty="0"/>
              <a:t>TAFE or other accredited institution.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852013" y="3485448"/>
            <a:ext cx="5743520" cy="254281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AU" sz="1600" dirty="0" smtClean="0">
                <a:solidFill>
                  <a:srgbClr val="3A2B71"/>
                </a:solidFill>
              </a:rPr>
              <a:t>Where can you go from there?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Teach students at TAFE and university about clinical and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technical </a:t>
            </a:r>
            <a:r>
              <a:rPr lang="en-AU" sz="1600" b="0" dirty="0"/>
              <a:t>aspects of </a:t>
            </a:r>
            <a:r>
              <a:rPr lang="en-AU" sz="1600" b="0" dirty="0" smtClean="0"/>
              <a:t>dentistry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Become </a:t>
            </a:r>
            <a:r>
              <a:rPr lang="en-AU" sz="1600" b="0" dirty="0"/>
              <a:t>an inventor </a:t>
            </a:r>
            <a:r>
              <a:rPr lang="en-AU" sz="1600" b="0" dirty="0" smtClean="0"/>
              <a:t>– develop</a:t>
            </a:r>
            <a:r>
              <a:rPr lang="en-AU" sz="1600" b="0" dirty="0"/>
              <a:t>, patent and produce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new </a:t>
            </a:r>
            <a:r>
              <a:rPr lang="en-AU" sz="1600" b="0" dirty="0"/>
              <a:t>dental appliances or production processes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Be a technical advisor or marketing manager </a:t>
            </a:r>
            <a:r>
              <a:rPr lang="en-AU" sz="1600" b="0" dirty="0" smtClean="0"/>
              <a:t/>
            </a:r>
            <a:br>
              <a:rPr lang="en-AU" sz="1600" b="0" dirty="0" smtClean="0"/>
            </a:br>
            <a:r>
              <a:rPr lang="en-AU" sz="1600" b="0" dirty="0" smtClean="0"/>
              <a:t>for the </a:t>
            </a:r>
            <a:r>
              <a:rPr lang="en-AU" sz="1600" b="0" dirty="0"/>
              <a:t>dental laboratory </a:t>
            </a:r>
            <a:r>
              <a:rPr lang="en-AU" sz="1600" b="0" dirty="0" smtClean="0"/>
              <a:t>industry</a:t>
            </a:r>
          </a:p>
          <a:p>
            <a:pPr>
              <a:spcAft>
                <a:spcPts val="400"/>
              </a:spcAft>
            </a:pPr>
            <a:r>
              <a:rPr lang="en-AU" sz="1600" b="0" dirty="0"/>
              <a:t>Research new dental </a:t>
            </a:r>
            <a:r>
              <a:rPr lang="en-AU" sz="1600" b="0" dirty="0" smtClean="0"/>
              <a:t>materials.</a:t>
            </a:r>
            <a:endParaRPr lang="en-AU" sz="1600" b="0" dirty="0"/>
          </a:p>
        </p:txBody>
      </p:sp>
      <p:sp>
        <p:nvSpPr>
          <p:cNvPr id="9" name="Isosceles Triangle 8"/>
          <p:cNvSpPr/>
          <p:nvPr/>
        </p:nvSpPr>
        <p:spPr>
          <a:xfrm rot="5400000">
            <a:off x="600959" y="2823588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 rot="5400000">
            <a:off x="600959" y="2243578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591612" y="5060928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Isosceles Triangle 12"/>
          <p:cNvSpPr/>
          <p:nvPr/>
        </p:nvSpPr>
        <p:spPr>
          <a:xfrm rot="5400000">
            <a:off x="600958" y="5647178"/>
            <a:ext cx="162329" cy="137011"/>
          </a:xfrm>
          <a:prstGeom prst="triangle">
            <a:avLst>
              <a:gd name="adj" fmla="val 45857"/>
            </a:avLst>
          </a:prstGeom>
          <a:solidFill>
            <a:srgbClr val="90B0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059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30552" y="1587963"/>
            <a:ext cx="4769265" cy="596437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3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4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862667"/>
            <a:ext cx="4905030" cy="1497243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6000" b="1" dirty="0" smtClean="0">
                <a:solidFill>
                  <a:srgbClr val="FFFFFF"/>
                </a:solidFill>
              </a:rPr>
              <a:t>Dental </a:t>
            </a:r>
            <a:br>
              <a:rPr lang="en-US" sz="6000" b="1" dirty="0" smtClean="0">
                <a:solidFill>
                  <a:srgbClr val="FFFFFF"/>
                </a:solidFill>
              </a:rPr>
            </a:br>
            <a:r>
              <a:rPr lang="en-US" sz="6000" b="1" dirty="0" smtClean="0">
                <a:solidFill>
                  <a:srgbClr val="FFFFFF"/>
                </a:solidFill>
              </a:rPr>
              <a:t>Assistant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-44218" y="2018366"/>
            <a:ext cx="567015" cy="478579"/>
          </a:xfrm>
          <a:prstGeom prst="triangle">
            <a:avLst>
              <a:gd name="adj" fmla="val 4585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271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A031 NSW Powerpoint slides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561801"/>
            <a:ext cx="4905030" cy="597909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accent2"/>
                </a:solidFill>
              </a:rPr>
              <a:t>What does a Dental Assistant do?</a:t>
            </a:r>
            <a:endParaRPr lang="en-US" sz="3000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274715"/>
            <a:ext cx="5650387" cy="3601152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US" sz="1600" b="0" dirty="0"/>
              <a:t>Assists dentists during clinical </a:t>
            </a:r>
            <a:r>
              <a:rPr lang="en-US" sz="1600" b="0" dirty="0" smtClean="0"/>
              <a:t>treatment</a:t>
            </a:r>
            <a:endParaRPr lang="en-GB" sz="1600" b="0" dirty="0" smtClean="0"/>
          </a:p>
          <a:p>
            <a:pPr>
              <a:spcAft>
                <a:spcPts val="400"/>
              </a:spcAft>
            </a:pPr>
            <a:r>
              <a:rPr lang="en-US" sz="1600" b="0" dirty="0" smtClean="0"/>
              <a:t>Greets </a:t>
            </a:r>
            <a:r>
              <a:rPr lang="en-US" sz="1600" b="0" dirty="0"/>
              <a:t>patients and helps put them at ease</a:t>
            </a:r>
            <a:endParaRPr lang="en-AU" sz="1600" b="0" dirty="0"/>
          </a:p>
          <a:p>
            <a:pPr>
              <a:spcAft>
                <a:spcPts val="400"/>
              </a:spcAft>
            </a:pPr>
            <a:r>
              <a:rPr lang="en-US" sz="1600" b="0" dirty="0"/>
              <a:t>Prepares the dental surgery and dental </a:t>
            </a:r>
            <a:r>
              <a:rPr lang="en-US" sz="1600" b="0" dirty="0" smtClean="0"/>
              <a:t>materials</a:t>
            </a:r>
            <a:endParaRPr lang="en-AU" sz="1600" b="0" dirty="0"/>
          </a:p>
          <a:p>
            <a:pPr>
              <a:spcAft>
                <a:spcPts val="400"/>
              </a:spcAft>
            </a:pPr>
            <a:r>
              <a:rPr lang="en-US" sz="1600" b="0" dirty="0" smtClean="0"/>
              <a:t>Carries </a:t>
            </a:r>
            <a:r>
              <a:rPr lang="en-US" sz="1600" b="0" dirty="0"/>
              <a:t>out infection control </a:t>
            </a:r>
            <a:r>
              <a:rPr lang="en-US" sz="1600" b="0" dirty="0" smtClean="0"/>
              <a:t>procedures </a:t>
            </a:r>
            <a:br>
              <a:rPr lang="en-US" sz="1600" b="0" dirty="0" smtClean="0"/>
            </a:br>
            <a:r>
              <a:rPr lang="en-US" sz="1600" b="0" dirty="0" smtClean="0"/>
              <a:t>such </a:t>
            </a:r>
            <a:r>
              <a:rPr lang="en-US" sz="1600" b="0" dirty="0"/>
              <a:t>as sterilising equipment</a:t>
            </a:r>
            <a:endParaRPr lang="en-AU" sz="1600" b="0" dirty="0"/>
          </a:p>
          <a:p>
            <a:pPr>
              <a:spcAft>
                <a:spcPts val="400"/>
              </a:spcAft>
            </a:pPr>
            <a:r>
              <a:rPr lang="en-US" sz="1600" b="0" dirty="0"/>
              <a:t>Updates patient records, processes x-rays </a:t>
            </a:r>
            <a:r>
              <a:rPr lang="en-US" sz="1600" b="0" dirty="0" smtClean="0"/>
              <a:t>and</a:t>
            </a:r>
            <a:br>
              <a:rPr lang="en-US" sz="1600" b="0" dirty="0" smtClean="0"/>
            </a:br>
            <a:r>
              <a:rPr lang="en-US" sz="1600" b="0" dirty="0" smtClean="0"/>
              <a:t>carries </a:t>
            </a:r>
            <a:r>
              <a:rPr lang="en-US" sz="1600" b="0" dirty="0"/>
              <a:t>out other administrative </a:t>
            </a:r>
            <a:r>
              <a:rPr lang="en-US" sz="1600" b="0" dirty="0" smtClean="0"/>
              <a:t>duties</a:t>
            </a:r>
          </a:p>
          <a:p>
            <a:r>
              <a:rPr lang="en-US" sz="1600" b="0" dirty="0"/>
              <a:t>With advanced training, Dental Assistants </a:t>
            </a:r>
            <a:r>
              <a:rPr lang="en-US" sz="1600" b="0" dirty="0" smtClean="0"/>
              <a:t>can:</a:t>
            </a:r>
            <a:endParaRPr lang="en-GB" sz="1600" b="0" dirty="0" smtClean="0"/>
          </a:p>
          <a:p>
            <a:pPr marL="363538" indent="-177800">
              <a:buFont typeface="Arial" charset="0"/>
              <a:buChar char="•"/>
              <a:tabLst>
                <a:tab pos="355600" algn="l"/>
              </a:tabLst>
            </a:pPr>
            <a:r>
              <a:rPr lang="en-US" sz="1600" b="0" dirty="0" smtClean="0"/>
              <a:t>Take x-rays and other clinical dental imaging</a:t>
            </a:r>
            <a:endParaRPr lang="en-GB" sz="1600" b="0" dirty="0" smtClean="0"/>
          </a:p>
          <a:p>
            <a:pPr marL="363538" lvl="0" indent="-177800">
              <a:buFont typeface="Arial" charset="0"/>
              <a:buChar char="•"/>
              <a:tabLst>
                <a:tab pos="355600" algn="l"/>
              </a:tabLst>
            </a:pPr>
            <a:r>
              <a:rPr lang="en-US" sz="1600" b="0" dirty="0" smtClean="0"/>
              <a:t>Deliver </a:t>
            </a:r>
            <a:r>
              <a:rPr lang="en-US" sz="1600" b="0" dirty="0"/>
              <a:t>oral hygiene instruction and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diet counselling.</a:t>
            </a:r>
            <a:endParaRPr lang="en-AU" sz="1600" b="0" dirty="0"/>
          </a:p>
          <a:p>
            <a:pPr>
              <a:tabLst>
                <a:tab pos="219075" algn="l"/>
              </a:tabLst>
            </a:pPr>
            <a:r>
              <a:rPr lang="en-US" sz="1600" b="0" dirty="0"/>
              <a:t> </a:t>
            </a:r>
            <a:endParaRPr lang="en-AU" sz="1600" b="0" dirty="0"/>
          </a:p>
        </p:txBody>
      </p:sp>
      <p:sp>
        <p:nvSpPr>
          <p:cNvPr id="16" name="Isosceles Triangle 15"/>
          <p:cNvSpPr/>
          <p:nvPr/>
        </p:nvSpPr>
        <p:spPr>
          <a:xfrm rot="5400000">
            <a:off x="600959" y="2326511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2677878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3027782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17"/>
          <p:cNvSpPr/>
          <p:nvPr/>
        </p:nvSpPr>
        <p:spPr>
          <a:xfrm rot="5400000">
            <a:off x="600959" y="3352117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7"/>
          <p:cNvSpPr/>
          <p:nvPr/>
        </p:nvSpPr>
        <p:spPr>
          <a:xfrm rot="5400000">
            <a:off x="600959" y="3931659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Isosceles Triangle 17"/>
          <p:cNvSpPr/>
          <p:nvPr/>
        </p:nvSpPr>
        <p:spPr>
          <a:xfrm rot="5400000">
            <a:off x="600959" y="4541258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22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A031 NSW Powerpoint slides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561801"/>
            <a:ext cx="4905030" cy="597909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accent2"/>
                </a:solidFill>
              </a:rPr>
              <a:t>Advantages of being a Dental </a:t>
            </a:r>
            <a:r>
              <a:rPr lang="en-US" sz="3000" b="1" dirty="0">
                <a:solidFill>
                  <a:schemeClr val="accent2"/>
                </a:solidFill>
              </a:rPr>
              <a:t>A</a:t>
            </a:r>
            <a:r>
              <a:rPr lang="en-US" sz="3000" b="1" dirty="0" smtClean="0">
                <a:solidFill>
                  <a:schemeClr val="accent2"/>
                </a:solidFill>
              </a:rPr>
              <a:t>ssistant</a:t>
            </a:r>
            <a:endParaRPr lang="en-US" sz="3000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274715"/>
            <a:ext cx="4905031" cy="2542818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AU" sz="1600" b="0" dirty="0"/>
              <a:t>Working in a varied and interesting </a:t>
            </a:r>
            <a:r>
              <a:rPr lang="en-AU" sz="1600" b="0" dirty="0" smtClean="0"/>
              <a:t>job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Working </a:t>
            </a:r>
            <a:r>
              <a:rPr lang="en-AU" sz="1600" b="0" dirty="0"/>
              <a:t>as part of a close-knit </a:t>
            </a:r>
            <a:r>
              <a:rPr lang="en-AU" sz="1600" b="0" dirty="0" smtClean="0"/>
              <a:t>team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Having </a:t>
            </a:r>
            <a:r>
              <a:rPr lang="en-AU" sz="1600" b="0" dirty="0"/>
              <a:t>an active hands-on </a:t>
            </a:r>
            <a:r>
              <a:rPr lang="en-AU" sz="1600" b="0" dirty="0" smtClean="0"/>
              <a:t>role </a:t>
            </a:r>
            <a:r>
              <a:rPr lang="en-AU" sz="1600" b="0" dirty="0"/>
              <a:t>with limited time sitting at a </a:t>
            </a:r>
            <a:r>
              <a:rPr lang="en-AU" sz="1600" b="0" dirty="0" smtClean="0"/>
              <a:t>desk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Helping </a:t>
            </a:r>
            <a:r>
              <a:rPr lang="en-AU" sz="1600" b="0" dirty="0"/>
              <a:t>to relieve people’s pain and </a:t>
            </a:r>
            <a:r>
              <a:rPr lang="en-AU" sz="1600" b="0" dirty="0" smtClean="0"/>
              <a:t>discomfort</a:t>
            </a:r>
          </a:p>
          <a:p>
            <a:pPr>
              <a:spcAft>
                <a:spcPts val="400"/>
              </a:spcAft>
            </a:pPr>
            <a:r>
              <a:rPr lang="en-US" sz="1600" b="0" dirty="0"/>
              <a:t>H</a:t>
            </a:r>
            <a:r>
              <a:rPr lang="en-US" sz="1600" b="0" dirty="0" smtClean="0"/>
              <a:t>ighly </a:t>
            </a:r>
            <a:r>
              <a:rPr lang="en-US" sz="1600" b="0" dirty="0"/>
              <a:t>transportable skills with an ability to </a:t>
            </a:r>
            <a:r>
              <a:rPr lang="en-US" sz="1600" b="0" dirty="0" smtClean="0"/>
              <a:t>work</a:t>
            </a:r>
            <a:br>
              <a:rPr lang="en-US" sz="1600" b="0" dirty="0" smtClean="0"/>
            </a:br>
            <a:r>
              <a:rPr lang="en-US" sz="1600" b="0" dirty="0" smtClean="0"/>
              <a:t>all </a:t>
            </a:r>
            <a:r>
              <a:rPr lang="en-US" sz="1600" b="0" dirty="0"/>
              <a:t>over Australia and in other </a:t>
            </a:r>
            <a:r>
              <a:rPr lang="en-US" sz="1600" b="0" dirty="0" smtClean="0"/>
              <a:t>countries.</a:t>
            </a:r>
            <a:r>
              <a:rPr lang="en-GB" sz="1600" b="0" dirty="0" smtClean="0"/>
              <a:t> </a:t>
            </a:r>
            <a:r>
              <a:rPr lang="en-AU" sz="1600" b="0" dirty="0" smtClean="0"/>
              <a:t> </a:t>
            </a:r>
            <a:endParaRPr lang="en-AU" sz="1600" b="0" dirty="0"/>
          </a:p>
        </p:txBody>
      </p:sp>
      <p:sp>
        <p:nvSpPr>
          <p:cNvPr id="5" name="Isosceles Triangle 4"/>
          <p:cNvSpPr/>
          <p:nvPr/>
        </p:nvSpPr>
        <p:spPr>
          <a:xfrm rot="5400000">
            <a:off x="600959" y="2338172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rot="5400000">
            <a:off x="600959" y="2668373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3036674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3369644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17"/>
          <p:cNvSpPr/>
          <p:nvPr/>
        </p:nvSpPr>
        <p:spPr>
          <a:xfrm rot="5400000">
            <a:off x="600959" y="3725703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23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A031 NSW Powerpoint slides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561801"/>
            <a:ext cx="4905030" cy="597909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accent2"/>
                </a:solidFill>
              </a:rPr>
              <a:t>How to become a Dental </a:t>
            </a:r>
            <a:r>
              <a:rPr lang="en-US" sz="3000" b="1" dirty="0">
                <a:solidFill>
                  <a:schemeClr val="accent2"/>
                </a:solidFill>
              </a:rPr>
              <a:t>A</a:t>
            </a:r>
            <a:r>
              <a:rPr lang="en-US" sz="3000" b="1" dirty="0" smtClean="0">
                <a:solidFill>
                  <a:schemeClr val="accent2"/>
                </a:solidFill>
              </a:rPr>
              <a:t>ssistant</a:t>
            </a:r>
            <a:endParaRPr lang="en-US" sz="3000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3618" y="2164644"/>
            <a:ext cx="5845120" cy="646285"/>
          </a:xfrm>
        </p:spPr>
        <p:txBody>
          <a:bodyPr/>
          <a:lstStyle/>
          <a:p>
            <a:r>
              <a:rPr lang="en-US" sz="1600" b="0" dirty="0" smtClean="0"/>
              <a:t>On the job </a:t>
            </a:r>
            <a:r>
              <a:rPr lang="en-US" sz="1600" b="0" dirty="0"/>
              <a:t>training for dental assisting can be provided.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Formal </a:t>
            </a:r>
            <a:r>
              <a:rPr lang="en-US" sz="1600" b="0" dirty="0"/>
              <a:t>training options include a Certificate III and IV in dental </a:t>
            </a:r>
            <a:r>
              <a:rPr lang="en-US" sz="1600" b="0" dirty="0" smtClean="0"/>
              <a:t>assisting</a:t>
            </a:r>
            <a:r>
              <a:rPr lang="en-AU" sz="1600" b="0" dirty="0" smtClean="0"/>
              <a:t>.</a:t>
            </a:r>
            <a:endParaRPr lang="en-AU" sz="1600" b="0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3327309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852013" y="2926648"/>
            <a:ext cx="5743520" cy="254281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AU" sz="1600" dirty="0" smtClean="0">
                <a:solidFill>
                  <a:srgbClr val="3A2B71"/>
                </a:solidFill>
              </a:rPr>
              <a:t>Where can you go from there?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Complete a Certificate IV or Diploma of Practice Management </a:t>
            </a:r>
            <a:br>
              <a:rPr lang="en-AU" sz="1600" b="0" dirty="0" smtClean="0"/>
            </a:br>
            <a:r>
              <a:rPr lang="en-AU" sz="1600" b="0" dirty="0" smtClean="0"/>
              <a:t>to become a Practice Manager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Complete a 3-year Bachelor of Oral Health degree to become</a:t>
            </a:r>
            <a:br>
              <a:rPr lang="en-AU" sz="1600" b="0" dirty="0" smtClean="0"/>
            </a:br>
            <a:r>
              <a:rPr lang="en-AU" sz="1600" b="0" dirty="0" smtClean="0"/>
              <a:t>an Oral Health Therapist, Dental Therapist or Dental Hygienist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Move into product sales in the dental industry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Teach Dental Assistant courses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Travel: Use your qualification on a working holiday.</a:t>
            </a:r>
            <a:endParaRPr lang="en-AU" sz="1600" b="0" dirty="0"/>
          </a:p>
        </p:txBody>
      </p:sp>
      <p:sp>
        <p:nvSpPr>
          <p:cNvPr id="10" name="Isosceles Triangle 9"/>
          <p:cNvSpPr/>
          <p:nvPr/>
        </p:nvSpPr>
        <p:spPr>
          <a:xfrm rot="5400000">
            <a:off x="600959" y="3903043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600959" y="4487243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600959" y="4842843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Isosceles Triangle 12"/>
          <p:cNvSpPr/>
          <p:nvPr/>
        </p:nvSpPr>
        <p:spPr>
          <a:xfrm rot="5400000">
            <a:off x="600959" y="5173043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22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A031 NSW Powerpoint slides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862667"/>
            <a:ext cx="4905030" cy="1497243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6000" b="1" dirty="0" smtClean="0">
                <a:solidFill>
                  <a:srgbClr val="FFFFFF"/>
                </a:solidFill>
              </a:rPr>
              <a:t>Practice </a:t>
            </a:r>
            <a:br>
              <a:rPr lang="en-US" sz="6000" b="1" dirty="0" smtClean="0">
                <a:solidFill>
                  <a:srgbClr val="FFFFFF"/>
                </a:solidFill>
              </a:rPr>
            </a:br>
            <a:r>
              <a:rPr lang="en-US" sz="6000" b="1" dirty="0" smtClean="0">
                <a:solidFill>
                  <a:srgbClr val="FFFFFF"/>
                </a:solidFill>
              </a:rPr>
              <a:t>Manager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-44218" y="2018366"/>
            <a:ext cx="567015" cy="478579"/>
          </a:xfrm>
          <a:prstGeom prst="triangle">
            <a:avLst>
              <a:gd name="adj" fmla="val 4585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921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DA031 NSW Powerpoint slides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18" y="1561801"/>
            <a:ext cx="4905030" cy="597909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accent5"/>
                </a:solidFill>
              </a:rPr>
              <a:t>What does a Practice Manager do?</a:t>
            </a:r>
            <a:endParaRPr lang="en-US" sz="3000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13" y="2274715"/>
            <a:ext cx="4905031" cy="2542818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US" sz="1600" b="0" dirty="0" smtClean="0"/>
              <a:t>Coordinates </a:t>
            </a:r>
            <a:r>
              <a:rPr lang="en-US" sz="1600" b="0" dirty="0"/>
              <a:t>appointments and administration for dental office </a:t>
            </a:r>
            <a:r>
              <a:rPr lang="en-US" sz="1600" b="0" dirty="0" smtClean="0"/>
              <a:t>efficiency</a:t>
            </a:r>
          </a:p>
          <a:p>
            <a:pPr>
              <a:spcAft>
                <a:spcPts val="400"/>
              </a:spcAft>
            </a:pPr>
            <a:r>
              <a:rPr lang="en-US" sz="1600" b="0" dirty="0"/>
              <a:t>Manages dental clinic staff and </a:t>
            </a:r>
            <a:r>
              <a:rPr lang="en-US" sz="1600" b="0" dirty="0" smtClean="0"/>
              <a:t>operations</a:t>
            </a:r>
            <a:r>
              <a:rPr lang="en-AU" sz="1600" b="0" dirty="0" smtClean="0"/>
              <a:t> 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Bills </a:t>
            </a:r>
            <a:r>
              <a:rPr lang="en-AU" sz="1600" b="0" dirty="0"/>
              <a:t>patients, </a:t>
            </a:r>
            <a:r>
              <a:rPr lang="en-AU" sz="1600" b="0" dirty="0" smtClean="0"/>
              <a:t>organises appointments</a:t>
            </a:r>
            <a:r>
              <a:rPr lang="en-AU" sz="1600" b="0" dirty="0"/>
              <a:t>, manages patient </a:t>
            </a:r>
            <a:r>
              <a:rPr lang="en-AU" sz="1600" b="0" dirty="0" smtClean="0"/>
              <a:t>records</a:t>
            </a:r>
          </a:p>
          <a:p>
            <a:pPr>
              <a:spcAft>
                <a:spcPts val="400"/>
              </a:spcAft>
            </a:pPr>
            <a:r>
              <a:rPr lang="en-AU" sz="1600" b="0" dirty="0" smtClean="0"/>
              <a:t>Markets </a:t>
            </a:r>
            <a:r>
              <a:rPr lang="en-AU" sz="1600" b="0" dirty="0"/>
              <a:t>the practice by, for example, updating the </a:t>
            </a:r>
            <a:r>
              <a:rPr lang="en-AU" sz="1600" b="0" dirty="0" smtClean="0"/>
              <a:t>website</a:t>
            </a:r>
            <a:br>
              <a:rPr lang="en-AU" sz="1600" b="0" dirty="0" smtClean="0"/>
            </a:br>
            <a:r>
              <a:rPr lang="en-AU" sz="1600" b="0" dirty="0" smtClean="0"/>
              <a:t>and </a:t>
            </a:r>
            <a:r>
              <a:rPr lang="en-AU" sz="1600" b="0" dirty="0"/>
              <a:t>sending out e-</a:t>
            </a:r>
            <a:r>
              <a:rPr lang="en-AU" sz="1600" b="0" dirty="0" smtClean="0"/>
              <a:t>newsletters</a:t>
            </a:r>
          </a:p>
          <a:p>
            <a:pPr>
              <a:spcAft>
                <a:spcPts val="400"/>
              </a:spcAft>
            </a:pPr>
            <a:r>
              <a:rPr lang="en-US" sz="1600" b="0" dirty="0"/>
              <a:t>Sometimes a practice manager may also undertake </a:t>
            </a:r>
            <a:br>
              <a:rPr lang="en-US" sz="1600" b="0" dirty="0"/>
            </a:br>
            <a:r>
              <a:rPr lang="en-US" sz="1600" b="0" dirty="0" smtClean="0"/>
              <a:t>other </a:t>
            </a:r>
            <a:r>
              <a:rPr lang="en-US" sz="1600" b="0" dirty="0"/>
              <a:t>roles in the dental clinic including </a:t>
            </a:r>
            <a:r>
              <a:rPr lang="en-US" sz="1600" b="0" dirty="0" smtClean="0"/>
              <a:t>reception</a:t>
            </a:r>
            <a:br>
              <a:rPr lang="en-US" sz="1600" b="0" dirty="0" smtClean="0"/>
            </a:br>
            <a:r>
              <a:rPr lang="en-US" sz="1600" b="0" dirty="0" smtClean="0"/>
              <a:t>or </a:t>
            </a:r>
            <a:r>
              <a:rPr lang="en-US" sz="1600" b="0" dirty="0"/>
              <a:t>assisting </a:t>
            </a:r>
            <a:r>
              <a:rPr lang="en-US" sz="1600" b="0" dirty="0" smtClean="0"/>
              <a:t>duties</a:t>
            </a:r>
            <a:r>
              <a:rPr lang="en-AU" sz="1600" b="0" dirty="0" smtClean="0"/>
              <a:t>.</a:t>
            </a:r>
            <a:endParaRPr lang="en-AU" sz="1600" b="0" dirty="0"/>
          </a:p>
          <a:p>
            <a:pPr>
              <a:spcAft>
                <a:spcPts val="400"/>
              </a:spcAft>
            </a:pPr>
            <a:r>
              <a:rPr lang="en-US" sz="1600" b="0" dirty="0"/>
              <a:t> </a:t>
            </a:r>
            <a:endParaRPr lang="en-AU" sz="1600" b="0" dirty="0"/>
          </a:p>
        </p:txBody>
      </p:sp>
      <p:sp>
        <p:nvSpPr>
          <p:cNvPr id="5" name="Isosceles Triangle 4"/>
          <p:cNvSpPr/>
          <p:nvPr/>
        </p:nvSpPr>
        <p:spPr>
          <a:xfrm rot="5400000">
            <a:off x="600959" y="2338172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rot="5400000">
            <a:off x="600959" y="2676840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600959" y="3002806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600959" y="3335778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17"/>
          <p:cNvSpPr/>
          <p:nvPr/>
        </p:nvSpPr>
        <p:spPr>
          <a:xfrm rot="5400000">
            <a:off x="600959" y="3936912"/>
            <a:ext cx="162329" cy="137011"/>
          </a:xfrm>
          <a:prstGeom prst="triangle">
            <a:avLst>
              <a:gd name="adj" fmla="val 4585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812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ADA NSW">
      <a:dk1>
        <a:sysClr val="windowText" lastClr="000000"/>
      </a:dk1>
      <a:lt1>
        <a:sysClr val="window" lastClr="FFFFFF"/>
      </a:lt1>
      <a:dk2>
        <a:srgbClr val="3A2B71"/>
      </a:dk2>
      <a:lt2>
        <a:srgbClr val="FBF7E5"/>
      </a:lt2>
      <a:accent1>
        <a:srgbClr val="3A2B71"/>
      </a:accent1>
      <a:accent2>
        <a:srgbClr val="DFB725"/>
      </a:accent2>
      <a:accent3>
        <a:srgbClr val="9A90B7"/>
      </a:accent3>
      <a:accent4>
        <a:srgbClr val="736CAC"/>
      </a:accent4>
      <a:accent5>
        <a:srgbClr val="00AEB1"/>
      </a:accent5>
      <a:accent6>
        <a:srgbClr val="7C8D97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ADA NSW">
      <a:dk1>
        <a:sysClr val="windowText" lastClr="000000"/>
      </a:dk1>
      <a:lt1>
        <a:sysClr val="window" lastClr="FFFFFF"/>
      </a:lt1>
      <a:dk2>
        <a:srgbClr val="3A2B71"/>
      </a:dk2>
      <a:lt2>
        <a:srgbClr val="FBF7E5"/>
      </a:lt2>
      <a:accent1>
        <a:srgbClr val="3A2B71"/>
      </a:accent1>
      <a:accent2>
        <a:srgbClr val="DFB725"/>
      </a:accent2>
      <a:accent3>
        <a:srgbClr val="9A90B7"/>
      </a:accent3>
      <a:accent4>
        <a:srgbClr val="736CAC"/>
      </a:accent4>
      <a:accent5>
        <a:srgbClr val="00AEB1"/>
      </a:accent5>
      <a:accent6>
        <a:srgbClr val="7C8D97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3473</TotalTime>
  <Words>648</Words>
  <Application>Microsoft Macintosh PowerPoint</Application>
  <PresentationFormat>On-screen Show (4:3)</PresentationFormat>
  <Paragraphs>158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Calibri</vt:lpstr>
      <vt:lpstr>Arial</vt:lpstr>
      <vt:lpstr>Custom Design</vt:lpstr>
      <vt:lpstr>1_Custom Design</vt:lpstr>
      <vt:lpstr>Why not  consider a career in  Dentistry?</vt:lpstr>
      <vt:lpstr>Is this you?</vt:lpstr>
      <vt:lpstr>You could be a:</vt:lpstr>
      <vt:lpstr>Dental  Assistant</vt:lpstr>
      <vt:lpstr>What does a Dental Assistant do?</vt:lpstr>
      <vt:lpstr>Advantages of being a Dental Assistant</vt:lpstr>
      <vt:lpstr>How to become a Dental Assistant</vt:lpstr>
      <vt:lpstr>Practice  Manager</vt:lpstr>
      <vt:lpstr>What does a Practice Manager do?</vt:lpstr>
      <vt:lpstr>Advantages of being a Practice Manager</vt:lpstr>
      <vt:lpstr>How to become a Practice Manager</vt:lpstr>
      <vt:lpstr>Dental Hygienist  Dental Technician Dental Therapist</vt:lpstr>
      <vt:lpstr>What does a Dental Hygienist do?</vt:lpstr>
      <vt:lpstr>What does a Dental Technician do?</vt:lpstr>
      <vt:lpstr>What does a Dental Therapist do?</vt:lpstr>
      <vt:lpstr>Advantages of being a Dental Hygienist, Oral Health Therapist or Dental Therapist </vt:lpstr>
      <vt:lpstr>How to become a Dental Hygienist, Oral Health Therapist or Dental Therapist </vt:lpstr>
      <vt:lpstr>Dentist</vt:lpstr>
      <vt:lpstr>What does a Dentist do?</vt:lpstr>
      <vt:lpstr>What else does a Dentist do?</vt:lpstr>
      <vt:lpstr>How to become a Dentist</vt:lpstr>
      <vt:lpstr>Other Dental  Careers</vt:lpstr>
      <vt:lpstr>Dental  Technician</vt:lpstr>
      <vt:lpstr>What does a Dental Technician do?</vt:lpstr>
      <vt:lpstr>Advantages of being a Dental Technician</vt:lpstr>
      <vt:lpstr>How to become a Dental Technician</vt:lpstr>
      <vt:lpstr>Dental  Prosthetist</vt:lpstr>
      <vt:lpstr>What does a Dental Prosthetist do?</vt:lpstr>
      <vt:lpstr>Advantages of being a Dental Prosthetist</vt:lpstr>
      <vt:lpstr>How to become a Dental Prosthetist</vt:lpstr>
      <vt:lpstr>Thank you</vt:lpstr>
    </vt:vector>
  </TitlesOfParts>
  <Company>HypeDesign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Deidre Holland</dc:creator>
  <cp:lastModifiedBy>Microsoft Office User</cp:lastModifiedBy>
  <cp:revision>84</cp:revision>
  <cp:lastPrinted>2017-07-27T22:48:54Z</cp:lastPrinted>
  <dcterms:created xsi:type="dcterms:W3CDTF">2017-03-08T05:41:44Z</dcterms:created>
  <dcterms:modified xsi:type="dcterms:W3CDTF">2017-07-27T22:50:42Z</dcterms:modified>
</cp:coreProperties>
</file>